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97" r:id="rId3"/>
    <p:sldId id="287" r:id="rId4"/>
    <p:sldId id="519" r:id="rId5"/>
    <p:sldId id="289" r:id="rId6"/>
    <p:sldId id="520" r:id="rId7"/>
    <p:sldId id="521" r:id="rId8"/>
    <p:sldId id="522" r:id="rId9"/>
    <p:sldId id="523" r:id="rId10"/>
    <p:sldId id="524" r:id="rId11"/>
    <p:sldId id="526" r:id="rId12"/>
    <p:sldId id="552" r:id="rId13"/>
    <p:sldId id="547" r:id="rId14"/>
    <p:sldId id="546" r:id="rId15"/>
    <p:sldId id="548" r:id="rId16"/>
    <p:sldId id="544" r:id="rId17"/>
    <p:sldId id="528" r:id="rId18"/>
    <p:sldId id="541" r:id="rId19"/>
    <p:sldId id="542" r:id="rId20"/>
    <p:sldId id="543" r:id="rId21"/>
    <p:sldId id="512" r:id="rId22"/>
    <p:sldId id="515" r:id="rId23"/>
    <p:sldId id="518" r:id="rId24"/>
    <p:sldId id="517" r:id="rId25"/>
    <p:sldId id="308" r:id="rId26"/>
    <p:sldId id="532" r:id="rId27"/>
    <p:sldId id="534" r:id="rId28"/>
    <p:sldId id="535" r:id="rId29"/>
    <p:sldId id="536" r:id="rId30"/>
    <p:sldId id="310" r:id="rId31"/>
    <p:sldId id="550" r:id="rId32"/>
    <p:sldId id="529" r:id="rId33"/>
    <p:sldId id="304" r:id="rId34"/>
    <p:sldId id="551" r:id="rId35"/>
    <p:sldId id="530" r:id="rId36"/>
    <p:sldId id="301" r:id="rId37"/>
    <p:sldId id="540" r:id="rId38"/>
    <p:sldId id="538" r:id="rId39"/>
    <p:sldId id="539" r:id="rId40"/>
    <p:sldId id="256" r:id="rId41"/>
  </p:sldIdLst>
  <p:sldSz cx="9144000" cy="5143500" type="screen16x9"/>
  <p:notesSz cx="7315200" cy="9601200"/>
  <p:defaultTextStyle>
    <a:defPPr>
      <a:defRPr lang="de-DE"/>
    </a:defPPr>
    <a:lvl1pPr marL="0" algn="l" defTabSz="816242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1pPr>
    <a:lvl2pPr marL="408121" algn="l" defTabSz="816242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2pPr>
    <a:lvl3pPr marL="816242" algn="l" defTabSz="816242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3pPr>
    <a:lvl4pPr marL="1224363" algn="l" defTabSz="816242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4pPr>
    <a:lvl5pPr marL="1632483" algn="l" defTabSz="816242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5pPr>
    <a:lvl6pPr marL="2040605" algn="l" defTabSz="816242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6pPr>
    <a:lvl7pPr marL="2448726" algn="l" defTabSz="816242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7pPr>
    <a:lvl8pPr marL="2856846" algn="l" defTabSz="816242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8pPr>
    <a:lvl9pPr marL="3264967" algn="l" defTabSz="816242" rtl="0" eaLnBrk="1" latinLnBrk="0" hangingPunct="1">
      <a:defRPr sz="16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7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758" userDrawn="1">
          <p15:clr>
            <a:srgbClr val="A4A3A4"/>
          </p15:clr>
        </p15:guide>
        <p15:guide id="4" pos="204" userDrawn="1">
          <p15:clr>
            <a:srgbClr val="A4A3A4"/>
          </p15:clr>
        </p15:guide>
        <p15:guide id="5" pos="5538" userDrawn="1">
          <p15:clr>
            <a:srgbClr val="A4A3A4"/>
          </p15:clr>
        </p15:guide>
        <p15:guide id="6" orient="horz" pos="2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8B27"/>
    <a:srgbClr val="D1692A"/>
    <a:srgbClr val="C8582C"/>
    <a:srgbClr val="D9D9D9"/>
    <a:srgbClr val="EAC032"/>
    <a:srgbClr val="E49C28"/>
    <a:srgbClr val="D97A28"/>
    <a:srgbClr val="B2372F"/>
    <a:srgbClr val="E8AE2C"/>
    <a:srgbClr val="BE48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83" autoAdjust="0"/>
    <p:restoredTop sz="81682" autoAdjust="0"/>
  </p:normalViewPr>
  <p:slideViewPr>
    <p:cSldViewPr showGuides="1">
      <p:cViewPr varScale="1">
        <p:scale>
          <a:sx n="213" d="100"/>
          <a:sy n="213" d="100"/>
        </p:scale>
        <p:origin x="1671" y="99"/>
      </p:cViewPr>
      <p:guideLst>
        <p:guide orient="horz" pos="3117"/>
        <p:guide pos="2880"/>
        <p:guide orient="horz" pos="758"/>
        <p:guide pos="204"/>
        <p:guide pos="5538"/>
        <p:guide orient="horz" pos="236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customXml" Target="../customXml/item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ustomXml" Target="../customXml/item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9FDF656-5BEA-4B94-85A9-97734AE99536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F46DB6A-A061-4565-A498-C5FCC5005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52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3397" rtl="0" eaLnBrk="1" latinLnBrk="0" hangingPunct="1">
      <a:defRPr sz="280" kern="1200">
        <a:solidFill>
          <a:schemeClr val="tx1"/>
        </a:solidFill>
        <a:latin typeface="+mn-lt"/>
        <a:ea typeface="+mn-ea"/>
        <a:cs typeface="+mn-cs"/>
      </a:defRPr>
    </a:lvl1pPr>
    <a:lvl2pPr marL="106698" algn="l" defTabSz="213397" rtl="0" eaLnBrk="1" latinLnBrk="0" hangingPunct="1">
      <a:defRPr sz="280" kern="1200">
        <a:solidFill>
          <a:schemeClr val="tx1"/>
        </a:solidFill>
        <a:latin typeface="+mn-lt"/>
        <a:ea typeface="+mn-ea"/>
        <a:cs typeface="+mn-cs"/>
      </a:defRPr>
    </a:lvl2pPr>
    <a:lvl3pPr marL="213397" algn="l" defTabSz="213397" rtl="0" eaLnBrk="1" latinLnBrk="0" hangingPunct="1">
      <a:defRPr sz="280" kern="1200">
        <a:solidFill>
          <a:schemeClr val="tx1"/>
        </a:solidFill>
        <a:latin typeface="+mn-lt"/>
        <a:ea typeface="+mn-ea"/>
        <a:cs typeface="+mn-cs"/>
      </a:defRPr>
    </a:lvl3pPr>
    <a:lvl4pPr marL="320094" algn="l" defTabSz="213397" rtl="0" eaLnBrk="1" latinLnBrk="0" hangingPunct="1">
      <a:defRPr sz="280" kern="1200">
        <a:solidFill>
          <a:schemeClr val="tx1"/>
        </a:solidFill>
        <a:latin typeface="+mn-lt"/>
        <a:ea typeface="+mn-ea"/>
        <a:cs typeface="+mn-cs"/>
      </a:defRPr>
    </a:lvl4pPr>
    <a:lvl5pPr marL="426793" algn="l" defTabSz="213397" rtl="0" eaLnBrk="1" latinLnBrk="0" hangingPunct="1">
      <a:defRPr sz="280" kern="1200">
        <a:solidFill>
          <a:schemeClr val="tx1"/>
        </a:solidFill>
        <a:latin typeface="+mn-lt"/>
        <a:ea typeface="+mn-ea"/>
        <a:cs typeface="+mn-cs"/>
      </a:defRPr>
    </a:lvl5pPr>
    <a:lvl6pPr marL="533491" algn="l" defTabSz="213397" rtl="0" eaLnBrk="1" latinLnBrk="0" hangingPunct="1">
      <a:defRPr sz="280" kern="1200">
        <a:solidFill>
          <a:schemeClr val="tx1"/>
        </a:solidFill>
        <a:latin typeface="+mn-lt"/>
        <a:ea typeface="+mn-ea"/>
        <a:cs typeface="+mn-cs"/>
      </a:defRPr>
    </a:lvl6pPr>
    <a:lvl7pPr marL="640190" algn="l" defTabSz="213397" rtl="0" eaLnBrk="1" latinLnBrk="0" hangingPunct="1">
      <a:defRPr sz="280" kern="1200">
        <a:solidFill>
          <a:schemeClr val="tx1"/>
        </a:solidFill>
        <a:latin typeface="+mn-lt"/>
        <a:ea typeface="+mn-ea"/>
        <a:cs typeface="+mn-cs"/>
      </a:defRPr>
    </a:lvl7pPr>
    <a:lvl8pPr marL="746887" algn="l" defTabSz="213397" rtl="0" eaLnBrk="1" latinLnBrk="0" hangingPunct="1">
      <a:defRPr sz="280" kern="1200">
        <a:solidFill>
          <a:schemeClr val="tx1"/>
        </a:solidFill>
        <a:latin typeface="+mn-lt"/>
        <a:ea typeface="+mn-ea"/>
        <a:cs typeface="+mn-cs"/>
      </a:defRPr>
    </a:lvl8pPr>
    <a:lvl9pPr marL="853586" algn="l" defTabSz="213397" rtl="0" eaLnBrk="1" latinLnBrk="0" hangingPunct="1">
      <a:defRPr sz="2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463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010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958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9410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39C4-405F-4F0E-AA04-0679ACB989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79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39C4-405F-4F0E-AA04-0679ACB989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1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39C4-405F-4F0E-AA04-0679ACB989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24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104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071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207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73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023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39C4-405F-4F0E-AA04-0679ACB9894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56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8943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867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4235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6227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39C4-405F-4F0E-AA04-0679ACB989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86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C439C4-405F-4F0E-AA04-0679ACB9894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4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8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709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875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055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116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4320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096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46DB6A-A061-4565-A498-C5FCC5005DA1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652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597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25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056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889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666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OfficinaSansITCStd Book" panose="02000506040000020004" pitchFamily="50" charset="0"/>
              </a:rPr>
              <a:t>Compact representation; technical scalability limit not until all display pixels are occupied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Overview</a:t>
            </a:r>
            <a:r>
              <a:rPr lang="en-US" sz="1200" baseline="0" dirty="0">
                <a:latin typeface="OfficinaSansITCStd Book" panose="02000506040000020004" pitchFamily="50" charset="0"/>
              </a:rPr>
              <a:t> tasks </a:t>
            </a:r>
            <a:r>
              <a:rPr lang="en-US" sz="1200" dirty="0">
                <a:latin typeface="OfficinaSansITCStd Book" panose="02000506040000020004" pitchFamily="50" charset="0"/>
              </a:rPr>
              <a:t>such as estimating the amount of nodes or edges, or lower level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tasks such as finding the most connected node, </a:t>
            </a:r>
            <a:endParaRPr lang="en-US" sz="1200" dirty="0">
              <a:solidFill>
                <a:srgbClr val="000000"/>
              </a:solidFill>
              <a:latin typeface="OfficinaSansITCStd Book" panose="02000506040000020004" pitchFamily="50" charset="0"/>
            </a:endParaRPr>
          </a:p>
          <a:p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Higher level tasks about the specific topology of the network,</a:t>
            </a:r>
          </a:p>
          <a:p>
            <a:pPr marL="180975">
              <a:lnSpc>
                <a:spcPct val="90000"/>
              </a:lnSpc>
              <a:spcAft>
                <a:spcPts val="1000"/>
              </a:spcAft>
            </a:pPr>
            <a:r>
              <a:rPr lang="en-US" sz="1200" dirty="0">
                <a:latin typeface="OfficinaSansITCStd Book" panose="02000506040000020004" pitchFamily="50" charset="0"/>
              </a:rPr>
              <a:t>require an appropriate reordering of rows and columns. T</a:t>
            </a:r>
            <a:endParaRPr lang="en-US" sz="1200" b="0" i="0" u="none" strike="noStrike" kern="1200" baseline="0" dirty="0">
              <a:solidFill>
                <a:srgbClr val="000000"/>
              </a:solidFill>
              <a:latin typeface="Times New Roman" pitchFamily="18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975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8C439C4-405F-4F0E-AA04-0679ACB98948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349758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70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3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7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11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15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18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227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26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30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06B9-F8EC-4EDB-A83D-38CF6C9CD8CA}" type="datetime1">
              <a:rPr lang="de-DE" smtClean="0"/>
              <a:t>11.11.2020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43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E2922-8579-4E33-B518-205F97DF2D86}" type="datetime1">
              <a:rPr lang="de-DE" smtClean="0"/>
              <a:t>11.11.2020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1946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9B84F-AEBA-47AA-BBC2-C551D511C786}" type="datetime1">
              <a:rPr lang="de-DE" smtClean="0"/>
              <a:t>11.11.2020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495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7B17F-DC5A-420F-9BB2-6B4EE0ED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99DA2-95DE-4385-9390-79B659A94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F9B7F-3647-44A8-A680-06D196692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AE3AB-9A14-4196-B098-1CA0A6FBAB59}" type="datetime1">
              <a:rPr lang="de-DE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BCA1-2127-4D1C-89FF-031862378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F3739-7D03-496D-A50A-211E17FE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7350E6A-B546-4FA4-BA9A-294D63952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30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325D-333E-4BC3-A5DF-5A0686F5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D2EA-47C0-49CC-A748-021888EE6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1ABAE-A227-4A29-9F56-9E884217A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F32D2-E805-4482-BA0F-5822AAF030FA}" type="datetime1">
              <a:rPr lang="de-DE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DBCBE-88D1-4162-8C5F-26F6944A0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9909B-31B6-4F7D-B08B-846F158B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7350E6A-B546-4FA4-BA9A-294D63952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8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4CCC-5654-4CC7-9B12-C39264AA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80E49-92A8-445E-B7E3-11E47B9F0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93221-E18B-45E1-9316-73E435D5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1CBC7-451F-49B2-9405-C1C206E61BD6}" type="datetime1">
              <a:rPr lang="de-DE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612C9-46E2-4802-96C9-F58199C99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78DBE-2892-493C-80D3-3EDF722B4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7350E6A-B546-4FA4-BA9A-294D63952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67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72A1-178B-4C28-BC62-AB65BC86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CF77C-475C-41E5-8969-A819CA2EE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062A70-6ACB-45B8-B190-E24A2378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51466-68BF-4A92-B6ED-6526E96A9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9FFF6-9A22-45CD-9971-D7587DFAD8E3}" type="datetime1">
              <a:rPr lang="de-DE" smtClean="0"/>
              <a:t>11.11.2020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2472C-8EE0-4785-AA57-BF39AF58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1B8FE-9F9B-4762-96A3-B76E25C5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7350E6A-B546-4FA4-BA9A-294D63952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55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D22E-0964-4C3E-A740-0250E4EE7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5597A-A308-448D-A558-8071FF038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3CECE-B998-4176-BEEA-1B252F011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8873B-195B-45BE-A6F4-FD9083795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8997E-FA4E-4581-9B06-DF61AABD30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CAB9B3-19C1-478F-8ED0-B25FDD328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55B0-AA14-4A93-B217-AF65806C17B6}" type="datetime1">
              <a:rPr lang="de-DE" smtClean="0"/>
              <a:t>11.11.2020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BEA0F7-E395-41F3-B1F5-ECEF1A15B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623B0F-3657-4911-87B4-4EFCE4461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7350E6A-B546-4FA4-BA9A-294D63952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90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6401-FDFE-456A-8966-9ABB7C92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00651-647C-4B1F-96B5-B9F53A22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B258A-DB8D-4C99-9943-E97BEC1BDE20}" type="datetime1">
              <a:rPr lang="de-DE" smtClean="0"/>
              <a:t>11.11.2020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C3D43-DF36-4AD3-97E6-1813EE67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B2149-8276-4BF5-B503-CB918A046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7350E6A-B546-4FA4-BA9A-294D63952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66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513344-ED07-4C64-8708-7ACD76CF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C087F-41B8-4A0D-B940-F73C82C5BDD1}" type="datetime1">
              <a:rPr lang="de-DE" smtClean="0"/>
              <a:t>11.11.2020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5ED0EC-52D5-4834-A162-A09A9C69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4AD8B-E81C-47A6-9F98-908D9387B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7350E6A-B546-4FA4-BA9A-294D63952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159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0AA02-A816-4FD2-93BC-4D42E8DA0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63B6F-D331-49D0-BBA9-3DC2CAC02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84B2AD-4405-4095-B38D-1FD9D1956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A249B-D881-493C-B352-BC874EAE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4DAED-459F-4A14-8DD3-347361D6AD84}" type="datetime1">
              <a:rPr lang="de-DE" smtClean="0"/>
              <a:t>11.11.2020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A00AA-EBD4-4223-AC82-2031EE469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896AA-CD5C-440F-A5A2-4A93CC48E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7350E6A-B546-4FA4-BA9A-294D63952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4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34A7-6B45-4156-8101-116E7EC72ADF}" type="datetime1">
              <a:rPr lang="de-DE" smtClean="0"/>
              <a:t>11.11.2020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EFAC6A6B-5DE5-4A45-A288-3B59B97F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108000" tIns="108000" rIns="108000" bIns="10800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C58C7318-BAAB-4625-884D-242E2DEAE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108000" tIns="108000" rIns="108000" bIns="10800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4AA234D4-1795-4D2D-AE51-13E19562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5236" y="4644736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880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3534-0D73-4DDD-8B01-16BAABE29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5A4832-2C88-4D92-B32A-D724F54534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0CE61-0868-4604-A546-7BE3B9C6B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656D2-84B8-4DE5-B7E5-EE450F9C5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94A16-C6D3-484C-B38D-73CB21B181FD}" type="datetime1">
              <a:rPr lang="de-DE" smtClean="0"/>
              <a:t>11.11.2020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4D2DB-6268-437E-BD57-3577043A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B74A1-0FD2-4F60-AF51-7357B205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7350E6A-B546-4FA4-BA9A-294D63952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70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6D8B-2464-4FFE-88DF-A8473D50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C9C8A-7D05-467B-A008-C04A168C1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1BF3E-E093-4494-8983-D60F3B6F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974B8-F360-4856-AB2B-926B007F6B4B}" type="datetime1">
              <a:rPr lang="de-DE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B0053-C95B-41B0-B183-74B178046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942F2-C512-4BE3-8F29-81E7DB47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7350E6A-B546-4FA4-BA9A-294D63952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68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B26A77-E417-40CE-A1DF-D41063D42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F0607-DF5E-4E27-B150-601B648CA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7B4C7-D77E-43FB-B6AD-1EDD88DF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C641E-80FE-4E3F-9330-7E5337E99E76}" type="datetime1">
              <a:rPr lang="de-DE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561FF-F14C-4C8B-9864-FAE1DDA4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907B3-00FF-4281-906C-D41F1F3CC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C7350E6A-B546-4FA4-BA9A-294D63952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4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533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778">
                <a:solidFill>
                  <a:schemeClr val="tx1">
                    <a:tint val="75000"/>
                  </a:schemeClr>
                </a:solidFill>
              </a:defRPr>
            </a:lvl1pPr>
            <a:lvl2pPr marL="403796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2pPr>
            <a:lvl3pPr marL="807591" indent="0">
              <a:buNone/>
              <a:defRPr sz="1408">
                <a:solidFill>
                  <a:schemeClr val="tx1">
                    <a:tint val="75000"/>
                  </a:schemeClr>
                </a:solidFill>
              </a:defRPr>
            </a:lvl3pPr>
            <a:lvl4pPr marL="1211387" indent="0">
              <a:buNone/>
              <a:defRPr sz="1247">
                <a:solidFill>
                  <a:schemeClr val="tx1">
                    <a:tint val="75000"/>
                  </a:schemeClr>
                </a:solidFill>
              </a:defRPr>
            </a:lvl4pPr>
            <a:lvl5pPr marL="1615182" indent="0">
              <a:buNone/>
              <a:defRPr sz="1247">
                <a:solidFill>
                  <a:schemeClr val="tx1">
                    <a:tint val="75000"/>
                  </a:schemeClr>
                </a:solidFill>
              </a:defRPr>
            </a:lvl5pPr>
            <a:lvl6pPr marL="2018978" indent="0">
              <a:buNone/>
              <a:defRPr sz="1247">
                <a:solidFill>
                  <a:schemeClr val="tx1">
                    <a:tint val="75000"/>
                  </a:schemeClr>
                </a:solidFill>
              </a:defRPr>
            </a:lvl6pPr>
            <a:lvl7pPr marL="2422774" indent="0">
              <a:buNone/>
              <a:defRPr sz="1247">
                <a:solidFill>
                  <a:schemeClr val="tx1">
                    <a:tint val="75000"/>
                  </a:schemeClr>
                </a:solidFill>
              </a:defRPr>
            </a:lvl7pPr>
            <a:lvl8pPr marL="2826569" indent="0">
              <a:buNone/>
              <a:defRPr sz="1247">
                <a:solidFill>
                  <a:schemeClr val="tx1">
                    <a:tint val="75000"/>
                  </a:schemeClr>
                </a:solidFill>
              </a:defRPr>
            </a:lvl8pPr>
            <a:lvl9pPr marL="3230365" indent="0">
              <a:buNone/>
              <a:defRPr sz="12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B0D96-30AB-498A-A0C4-7C8B29F0EC4D}" type="datetime1">
              <a:rPr lang="de-DE" smtClean="0"/>
              <a:t>11.11.2020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30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471"/>
            </a:lvl1pPr>
            <a:lvl2pPr>
              <a:defRPr sz="2124"/>
            </a:lvl2pPr>
            <a:lvl3pPr>
              <a:defRPr sz="1778"/>
            </a:lvl3pPr>
            <a:lvl4pPr>
              <a:defRPr sz="1593"/>
            </a:lvl4pPr>
            <a:lvl5pPr>
              <a:defRPr sz="1593"/>
            </a:lvl5pPr>
            <a:lvl6pPr>
              <a:defRPr sz="1593"/>
            </a:lvl6pPr>
            <a:lvl7pPr>
              <a:defRPr sz="1593"/>
            </a:lvl7pPr>
            <a:lvl8pPr>
              <a:defRPr sz="1593"/>
            </a:lvl8pPr>
            <a:lvl9pPr>
              <a:defRPr sz="159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71"/>
            </a:lvl1pPr>
            <a:lvl2pPr>
              <a:defRPr sz="2124"/>
            </a:lvl2pPr>
            <a:lvl3pPr>
              <a:defRPr sz="1778"/>
            </a:lvl3pPr>
            <a:lvl4pPr>
              <a:defRPr sz="1593"/>
            </a:lvl4pPr>
            <a:lvl5pPr>
              <a:defRPr sz="1593"/>
            </a:lvl5pPr>
            <a:lvl6pPr>
              <a:defRPr sz="1593"/>
            </a:lvl6pPr>
            <a:lvl7pPr>
              <a:defRPr sz="1593"/>
            </a:lvl7pPr>
            <a:lvl8pPr>
              <a:defRPr sz="1593"/>
            </a:lvl8pPr>
            <a:lvl9pPr>
              <a:defRPr sz="1593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87EF-8DDC-489F-9F47-B004A0AC6A3F}" type="datetime1">
              <a:rPr lang="de-DE" smtClean="0"/>
              <a:t>11.11.2020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417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2124" b="1"/>
            </a:lvl1pPr>
            <a:lvl2pPr marL="403796" indent="0">
              <a:buNone/>
              <a:defRPr sz="1778" b="1"/>
            </a:lvl2pPr>
            <a:lvl3pPr marL="807591" indent="0">
              <a:buNone/>
              <a:defRPr sz="1593" b="1"/>
            </a:lvl3pPr>
            <a:lvl4pPr marL="1211387" indent="0">
              <a:buNone/>
              <a:defRPr sz="1408" b="1"/>
            </a:lvl4pPr>
            <a:lvl5pPr marL="1615182" indent="0">
              <a:buNone/>
              <a:defRPr sz="1408" b="1"/>
            </a:lvl5pPr>
            <a:lvl6pPr marL="2018978" indent="0">
              <a:buNone/>
              <a:defRPr sz="1408" b="1"/>
            </a:lvl6pPr>
            <a:lvl7pPr marL="2422774" indent="0">
              <a:buNone/>
              <a:defRPr sz="1408" b="1"/>
            </a:lvl7pPr>
            <a:lvl8pPr marL="2826569" indent="0">
              <a:buNone/>
              <a:defRPr sz="1408" b="1"/>
            </a:lvl8pPr>
            <a:lvl9pPr marL="3230365" indent="0">
              <a:buNone/>
              <a:defRPr sz="1408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124"/>
            </a:lvl1pPr>
            <a:lvl2pPr>
              <a:defRPr sz="1778"/>
            </a:lvl2pPr>
            <a:lvl3pPr>
              <a:defRPr sz="1593"/>
            </a:lvl3pPr>
            <a:lvl4pPr>
              <a:defRPr sz="1408"/>
            </a:lvl4pPr>
            <a:lvl5pPr>
              <a:defRPr sz="1408"/>
            </a:lvl5pPr>
            <a:lvl6pPr>
              <a:defRPr sz="1408"/>
            </a:lvl6pPr>
            <a:lvl7pPr>
              <a:defRPr sz="1408"/>
            </a:lvl7pPr>
            <a:lvl8pPr>
              <a:defRPr sz="1408"/>
            </a:lvl8pPr>
            <a:lvl9pPr>
              <a:defRPr sz="1408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</p:spPr>
        <p:txBody>
          <a:bodyPr anchor="b"/>
          <a:lstStyle>
            <a:lvl1pPr marL="0" indent="0">
              <a:buNone/>
              <a:defRPr sz="2124" b="1"/>
            </a:lvl1pPr>
            <a:lvl2pPr marL="403796" indent="0">
              <a:buNone/>
              <a:defRPr sz="1778" b="1"/>
            </a:lvl2pPr>
            <a:lvl3pPr marL="807591" indent="0">
              <a:buNone/>
              <a:defRPr sz="1593" b="1"/>
            </a:lvl3pPr>
            <a:lvl4pPr marL="1211387" indent="0">
              <a:buNone/>
              <a:defRPr sz="1408" b="1"/>
            </a:lvl4pPr>
            <a:lvl5pPr marL="1615182" indent="0">
              <a:buNone/>
              <a:defRPr sz="1408" b="1"/>
            </a:lvl5pPr>
            <a:lvl6pPr marL="2018978" indent="0">
              <a:buNone/>
              <a:defRPr sz="1408" b="1"/>
            </a:lvl6pPr>
            <a:lvl7pPr marL="2422774" indent="0">
              <a:buNone/>
              <a:defRPr sz="1408" b="1"/>
            </a:lvl7pPr>
            <a:lvl8pPr marL="2826569" indent="0">
              <a:buNone/>
              <a:defRPr sz="1408" b="1"/>
            </a:lvl8pPr>
            <a:lvl9pPr marL="3230365" indent="0">
              <a:buNone/>
              <a:defRPr sz="1408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124"/>
            </a:lvl1pPr>
            <a:lvl2pPr>
              <a:defRPr sz="1778"/>
            </a:lvl2pPr>
            <a:lvl3pPr>
              <a:defRPr sz="1593"/>
            </a:lvl3pPr>
            <a:lvl4pPr>
              <a:defRPr sz="1408"/>
            </a:lvl4pPr>
            <a:lvl5pPr>
              <a:defRPr sz="1408"/>
            </a:lvl5pPr>
            <a:lvl6pPr>
              <a:defRPr sz="1408"/>
            </a:lvl6pPr>
            <a:lvl7pPr>
              <a:defRPr sz="1408"/>
            </a:lvl7pPr>
            <a:lvl8pPr>
              <a:defRPr sz="1408"/>
            </a:lvl8pPr>
            <a:lvl9pPr>
              <a:defRPr sz="1408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0075-7DFB-404F-89FC-2E2975AB387C}" type="datetime1">
              <a:rPr lang="de-DE" smtClean="0"/>
              <a:t>11.11.2020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013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E3CF2-0FBA-4924-8B66-17906FE98596}" type="datetime1">
              <a:rPr lang="de-DE" smtClean="0"/>
              <a:t>11.11.2020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512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888D-9E70-4042-A563-B4BBCF3FBC59}" type="datetime1">
              <a:rPr lang="de-DE" smtClean="0"/>
              <a:t>11.11.2020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72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817"/>
            </a:lvl1pPr>
            <a:lvl2pPr>
              <a:defRPr sz="2471"/>
            </a:lvl2pPr>
            <a:lvl3pPr>
              <a:defRPr sz="2124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247"/>
            </a:lvl1pPr>
            <a:lvl2pPr marL="403796" indent="0">
              <a:buNone/>
              <a:defRPr sz="1062"/>
            </a:lvl2pPr>
            <a:lvl3pPr marL="807591" indent="0">
              <a:buNone/>
              <a:defRPr sz="877"/>
            </a:lvl3pPr>
            <a:lvl4pPr marL="1211387" indent="0">
              <a:buNone/>
              <a:defRPr sz="785"/>
            </a:lvl4pPr>
            <a:lvl5pPr marL="1615182" indent="0">
              <a:buNone/>
              <a:defRPr sz="785"/>
            </a:lvl5pPr>
            <a:lvl6pPr marL="2018978" indent="0">
              <a:buNone/>
              <a:defRPr sz="785"/>
            </a:lvl6pPr>
            <a:lvl7pPr marL="2422774" indent="0">
              <a:buNone/>
              <a:defRPr sz="785"/>
            </a:lvl7pPr>
            <a:lvl8pPr marL="2826569" indent="0">
              <a:buNone/>
              <a:defRPr sz="785"/>
            </a:lvl8pPr>
            <a:lvl9pPr marL="3230365" indent="0">
              <a:buNone/>
              <a:defRPr sz="785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10FC-96DD-4826-B000-76D23C1FB202}" type="datetime1">
              <a:rPr lang="de-DE" smtClean="0"/>
              <a:t>11.11.2020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291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817"/>
            </a:lvl1pPr>
            <a:lvl2pPr marL="403796" indent="0">
              <a:buNone/>
              <a:defRPr sz="2471"/>
            </a:lvl2pPr>
            <a:lvl3pPr marL="807591" indent="0">
              <a:buNone/>
              <a:defRPr sz="2124"/>
            </a:lvl3pPr>
            <a:lvl4pPr marL="1211387" indent="0">
              <a:buNone/>
              <a:defRPr sz="1778"/>
            </a:lvl4pPr>
            <a:lvl5pPr marL="1615182" indent="0">
              <a:buNone/>
              <a:defRPr sz="1778"/>
            </a:lvl5pPr>
            <a:lvl6pPr marL="2018978" indent="0">
              <a:buNone/>
              <a:defRPr sz="1778"/>
            </a:lvl6pPr>
            <a:lvl7pPr marL="2422774" indent="0">
              <a:buNone/>
              <a:defRPr sz="1778"/>
            </a:lvl7pPr>
            <a:lvl8pPr marL="2826569" indent="0">
              <a:buNone/>
              <a:defRPr sz="1778"/>
            </a:lvl8pPr>
            <a:lvl9pPr marL="3230365" indent="0">
              <a:buNone/>
              <a:defRPr sz="1778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247"/>
            </a:lvl1pPr>
            <a:lvl2pPr marL="403796" indent="0">
              <a:buNone/>
              <a:defRPr sz="1062"/>
            </a:lvl2pPr>
            <a:lvl3pPr marL="807591" indent="0">
              <a:buNone/>
              <a:defRPr sz="877"/>
            </a:lvl3pPr>
            <a:lvl4pPr marL="1211387" indent="0">
              <a:buNone/>
              <a:defRPr sz="785"/>
            </a:lvl4pPr>
            <a:lvl5pPr marL="1615182" indent="0">
              <a:buNone/>
              <a:defRPr sz="785"/>
            </a:lvl5pPr>
            <a:lvl6pPr marL="2018978" indent="0">
              <a:buNone/>
              <a:defRPr sz="785"/>
            </a:lvl6pPr>
            <a:lvl7pPr marL="2422774" indent="0">
              <a:buNone/>
              <a:defRPr sz="785"/>
            </a:lvl7pPr>
            <a:lvl8pPr marL="2826569" indent="0">
              <a:buNone/>
              <a:defRPr sz="785"/>
            </a:lvl8pPr>
            <a:lvl9pPr marL="3230365" indent="0">
              <a:buNone/>
              <a:defRPr sz="785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D82D4-DD37-4DA0-9EC7-557E97421071}" type="datetime1">
              <a:rPr lang="de-DE" smtClean="0"/>
              <a:t>11.11.2020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79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108000" tIns="108000" rIns="108000" bIns="10800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108000" tIns="108000" rIns="108000" bIns="10800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l">
              <a:defRPr sz="1062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D970C0BD-DD64-490A-8F23-F9A4AD75D899}" type="datetime1">
              <a:rPr lang="de-DE" smtClean="0"/>
              <a:t>11.11.2020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ctr">
              <a:defRPr sz="1062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45236" y="4644736"/>
            <a:ext cx="498764" cy="4987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2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8EF203D4-1304-4429-86F1-89D669ED0522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FC8B2F8-3EC5-4C38-8720-1EA9844CCD68}"/>
              </a:ext>
            </a:extLst>
          </p:cNvPr>
          <p:cNvSpPr/>
          <p:nvPr userDrawn="1"/>
        </p:nvSpPr>
        <p:spPr>
          <a:xfrm rot="2700000">
            <a:off x="1187166" y="-3255070"/>
            <a:ext cx="6083391" cy="6287890"/>
          </a:xfrm>
          <a:custGeom>
            <a:avLst/>
            <a:gdLst>
              <a:gd name="connsiteX0" fmla="*/ 0 w 26348689"/>
              <a:gd name="connsiteY0" fmla="*/ 26345964 h 27234423"/>
              <a:gd name="connsiteX1" fmla="*/ 26345964 w 26348689"/>
              <a:gd name="connsiteY1" fmla="*/ 0 h 27234423"/>
              <a:gd name="connsiteX2" fmla="*/ 26345963 w 26348689"/>
              <a:gd name="connsiteY2" fmla="*/ 1774192 h 27234423"/>
              <a:gd name="connsiteX3" fmla="*/ 26348689 w 26348689"/>
              <a:gd name="connsiteY3" fmla="*/ 1774192 h 27234423"/>
              <a:gd name="connsiteX4" fmla="*/ 888458 w 26348689"/>
              <a:gd name="connsiteY4" fmla="*/ 27234423 h 27234423"/>
              <a:gd name="connsiteX5" fmla="*/ 0 w 26348689"/>
              <a:gd name="connsiteY5" fmla="*/ 26345964 h 27234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48689" h="27234423">
                <a:moveTo>
                  <a:pt x="0" y="26345964"/>
                </a:moveTo>
                <a:lnTo>
                  <a:pt x="26345964" y="0"/>
                </a:lnTo>
                <a:lnTo>
                  <a:pt x="26345963" y="1774192"/>
                </a:lnTo>
                <a:lnTo>
                  <a:pt x="26348689" y="1774192"/>
                </a:lnTo>
                <a:lnTo>
                  <a:pt x="888458" y="27234423"/>
                </a:lnTo>
                <a:lnTo>
                  <a:pt x="0" y="26345964"/>
                </a:lnTo>
                <a:close/>
              </a:path>
            </a:pathLst>
          </a:custGeom>
          <a:gradFill>
            <a:gsLst>
              <a:gs pos="0">
                <a:srgbClr val="EAC032"/>
              </a:gs>
              <a:gs pos="100000">
                <a:srgbClr val="B2372F"/>
              </a:gs>
            </a:gsLst>
            <a:lin ang="5400000" scaled="1"/>
          </a:gradFill>
          <a:ln>
            <a:noFill/>
          </a:ln>
          <a:effectLst>
            <a:outerShdw blurRad="889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2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D96871-FC0B-4D45-8245-15F57D82E29E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48" y="-352003"/>
            <a:ext cx="1192678" cy="11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0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807591" rtl="0" eaLnBrk="1" latinLnBrk="0" hangingPunct="1">
        <a:spcBef>
          <a:spcPct val="0"/>
        </a:spcBef>
        <a:buNone/>
        <a:defRPr sz="3879" kern="1200">
          <a:solidFill>
            <a:schemeClr val="tx1"/>
          </a:solidFill>
          <a:latin typeface="Roboto Black" panose="02000000000000000000" pitchFamily="2" charset="0"/>
          <a:ea typeface="Roboto Black" panose="02000000000000000000" pitchFamily="2" charset="0"/>
          <a:cs typeface="+mj-cs"/>
        </a:defRPr>
      </a:lvl1pPr>
    </p:titleStyle>
    <p:bodyStyle>
      <a:lvl1pPr marL="302847" indent="-302847" algn="l" defTabSz="807591" rtl="0" eaLnBrk="1" latinLnBrk="0" hangingPunct="1">
        <a:spcBef>
          <a:spcPct val="20000"/>
        </a:spcBef>
        <a:buFont typeface="Arial" pitchFamily="34" charset="0"/>
        <a:buChar char="•"/>
        <a:defRPr sz="2817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56168" indent="-252372" algn="l" defTabSz="807591" rtl="0" eaLnBrk="1" latinLnBrk="0" hangingPunct="1">
        <a:spcBef>
          <a:spcPct val="20000"/>
        </a:spcBef>
        <a:buFont typeface="Arial" pitchFamily="34" charset="0"/>
        <a:buChar char="–"/>
        <a:defRPr sz="2471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009489" indent="-201898" algn="l" defTabSz="807591" rtl="0" eaLnBrk="1" latinLnBrk="0" hangingPunct="1">
        <a:spcBef>
          <a:spcPct val="20000"/>
        </a:spcBef>
        <a:buFont typeface="Arial" pitchFamily="34" charset="0"/>
        <a:buChar char="•"/>
        <a:defRPr sz="2124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413285" indent="-201898" algn="l" defTabSz="807591" rtl="0" eaLnBrk="1" latinLnBrk="0" hangingPunct="1">
        <a:spcBef>
          <a:spcPct val="20000"/>
        </a:spcBef>
        <a:buFont typeface="Arial" pitchFamily="34" charset="0"/>
        <a:buChar char="–"/>
        <a:defRPr sz="1778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1817080" indent="-201898" algn="l" defTabSz="807591" rtl="0" eaLnBrk="1" latinLnBrk="0" hangingPunct="1">
        <a:spcBef>
          <a:spcPct val="20000"/>
        </a:spcBef>
        <a:buFont typeface="Arial" pitchFamily="34" charset="0"/>
        <a:buChar char="»"/>
        <a:defRPr sz="1778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220876" indent="-201898" algn="l" defTabSz="807591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6pPr>
      <a:lvl7pPr marL="2624671" indent="-201898" algn="l" defTabSz="807591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7pPr>
      <a:lvl8pPr marL="3028467" indent="-201898" algn="l" defTabSz="807591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8pPr>
      <a:lvl9pPr marL="3432263" indent="-201898" algn="l" defTabSz="807591" rtl="0" eaLnBrk="1" latinLnBrk="0" hangingPunct="1">
        <a:spcBef>
          <a:spcPct val="20000"/>
        </a:spcBef>
        <a:buFont typeface="Arial" pitchFamily="34" charset="0"/>
        <a:buChar char="•"/>
        <a:defRPr sz="17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07591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1pPr>
      <a:lvl2pPr marL="403796" algn="l" defTabSz="807591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2pPr>
      <a:lvl3pPr marL="807591" algn="l" defTabSz="807591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3pPr>
      <a:lvl4pPr marL="1211387" algn="l" defTabSz="807591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4pPr>
      <a:lvl5pPr marL="1615182" algn="l" defTabSz="807591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5pPr>
      <a:lvl6pPr marL="2018978" algn="l" defTabSz="807591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6pPr>
      <a:lvl7pPr marL="2422774" algn="l" defTabSz="807591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7pPr>
      <a:lvl8pPr marL="2826569" algn="l" defTabSz="807591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8pPr>
      <a:lvl9pPr marL="3230365" algn="l" defTabSz="807591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2ED3C0-B6CA-4034-A9EC-7CB6DDC6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0AB339-09A6-49D8-AF40-105BC6E53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9A790-D6E8-40B7-B3B3-934ACE411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251D2144-8B42-4A80-81A4-94A4445C50CB}" type="datetime1">
              <a:rPr lang="de-DE" smtClean="0"/>
              <a:t>11.11.2020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5831E-4D71-4558-B9CC-85EE8AFF56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5D110-DC30-4489-ACC9-30E1E9399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C7350E6A-B546-4FA4-BA9A-294D639522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0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Black" panose="02000000000000000000" pitchFamily="2" charset="0"/>
          <a:ea typeface="Roboto Black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.Behrisch@uu.nl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bg1">
                <a:lumMod val="91000"/>
              </a:schemeClr>
            </a:gs>
            <a:gs pos="83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9812" y="4084645"/>
            <a:ext cx="9243624" cy="665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endParaRPr lang="en-US" sz="1593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71104" y="1457860"/>
            <a:ext cx="1938351" cy="941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7591">
              <a:defRPr/>
            </a:pPr>
            <a:r>
              <a:rPr lang="en-US" sz="5519" cap="small" dirty="0">
                <a:solidFill>
                  <a:prstClr val="black"/>
                </a:solidFill>
                <a:latin typeface="Roboto Bold" pitchFamily="2" charset="0"/>
                <a:ea typeface="Roboto Bold" pitchFamily="2" charset="0"/>
              </a:rPr>
              <a:t>G</a:t>
            </a:r>
            <a:r>
              <a:rPr lang="en-US" sz="5519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ui</a:t>
            </a:r>
            <a:r>
              <a:rPr lang="en-US" sz="5519" cap="small" dirty="0">
                <a:solidFill>
                  <a:srgbClr val="D97A28"/>
                </a:solidFill>
                <a:latin typeface="Roboto Thin" pitchFamily="2" charset="0"/>
                <a:ea typeface="Roboto Thin" pitchFamily="2" charset="0"/>
              </a:rPr>
              <a:t>r</a:t>
            </a:r>
            <a:r>
              <a:rPr lang="en-US" sz="5519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o</a:t>
            </a:r>
            <a:endParaRPr lang="en-US" sz="1593" cap="small" dirty="0">
              <a:solidFill>
                <a:prstClr val="black"/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2876227" y="3211151"/>
            <a:ext cx="3391546" cy="262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7591">
              <a:defRPr/>
            </a:pPr>
            <a:r>
              <a:rPr lang="en-US" sz="1108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Michael Behrisch, Tobias Schreck, </a:t>
            </a:r>
            <a:r>
              <a:rPr lang="en-US" sz="1108" dirty="0" err="1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Hanspeter</a:t>
            </a:r>
            <a:r>
              <a:rPr lang="en-US" sz="1108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 </a:t>
            </a:r>
            <a:r>
              <a:rPr lang="en-US" sz="1108" dirty="0" err="1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Pfister</a:t>
            </a:r>
            <a:endParaRPr lang="en-US" sz="1108" dirty="0">
              <a:solidFill>
                <a:prstClr val="black"/>
              </a:solidFill>
              <a:latin typeface="Roboto Thin" pitchFamily="2" charset="0"/>
              <a:ea typeface="Roboto Thin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24055" y="2688127"/>
            <a:ext cx="4895892" cy="500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7591">
              <a:defRPr/>
            </a:pPr>
            <a:r>
              <a:rPr lang="en-US" sz="2655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User-Guided </a:t>
            </a:r>
            <a:r>
              <a:rPr lang="en-US" sz="2655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Matrix Reordering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359" y="4235103"/>
            <a:ext cx="1113890" cy="4469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04" y="4217647"/>
            <a:ext cx="940901" cy="4704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924" y="1056270"/>
            <a:ext cx="1660139" cy="155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0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4B905-8075-4142-908B-8D3F19CE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5236" y="4644736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10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CE3169-99A7-4A95-8607-14D5B8C3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000000"/>
                </a:solidFill>
              </a:rPr>
              <a:t>Algorithm Designer</a:t>
            </a:r>
            <a:endParaRPr lang="en-US" sz="4000" dirty="0">
              <a:solidFill>
                <a:srgbClr val="000000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25C36DC9-4D9B-4F10-ABB4-CFFB2BCE66E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3450" y="1712863"/>
            <a:ext cx="7645350" cy="2573421"/>
          </a:xfrm>
          <a:custGeom>
            <a:avLst/>
            <a:gdLst>
              <a:gd name="connsiteX0" fmla="*/ 294258 w 33113923"/>
              <a:gd name="connsiteY0" fmla="*/ 0 h 11146129"/>
              <a:gd name="connsiteX1" fmla="*/ 1362937 w 33113923"/>
              <a:gd name="connsiteY1" fmla="*/ 0 h 11146129"/>
              <a:gd name="connsiteX2" fmla="*/ 1358395 w 33113923"/>
              <a:gd name="connsiteY2" fmla="*/ 89960 h 11146129"/>
              <a:gd name="connsiteX3" fmla="*/ 3518635 w 33113923"/>
              <a:gd name="connsiteY3" fmla="*/ 2250200 h 11146129"/>
              <a:gd name="connsiteX4" fmla="*/ 5678875 w 33113923"/>
              <a:gd name="connsiteY4" fmla="*/ 89960 h 11146129"/>
              <a:gd name="connsiteX5" fmla="*/ 5674332 w 33113923"/>
              <a:gd name="connsiteY5" fmla="*/ 0 h 11146129"/>
              <a:gd name="connsiteX6" fmla="*/ 32819663 w 33113923"/>
              <a:gd name="connsiteY6" fmla="*/ 0 h 11146129"/>
              <a:gd name="connsiteX7" fmla="*/ 33113923 w 33113923"/>
              <a:gd name="connsiteY7" fmla="*/ 294257 h 11146129"/>
              <a:gd name="connsiteX8" fmla="*/ 33113923 w 33113923"/>
              <a:gd name="connsiteY8" fmla="*/ 10851871 h 11146129"/>
              <a:gd name="connsiteX9" fmla="*/ 32819663 w 33113923"/>
              <a:gd name="connsiteY9" fmla="*/ 11146129 h 11146129"/>
              <a:gd name="connsiteX10" fmla="*/ 294258 w 33113923"/>
              <a:gd name="connsiteY10" fmla="*/ 11146129 h 11146129"/>
              <a:gd name="connsiteX11" fmla="*/ 0 w 33113923"/>
              <a:gd name="connsiteY11" fmla="*/ 10851871 h 11146129"/>
              <a:gd name="connsiteX12" fmla="*/ 0 w 33113923"/>
              <a:gd name="connsiteY12" fmla="*/ 294257 h 11146129"/>
              <a:gd name="connsiteX13" fmla="*/ 294258 w 33113923"/>
              <a:gd name="connsiteY13" fmla="*/ 0 h 1114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113923" h="11146129">
                <a:moveTo>
                  <a:pt x="294258" y="0"/>
                </a:moveTo>
                <a:lnTo>
                  <a:pt x="1362937" y="0"/>
                </a:lnTo>
                <a:lnTo>
                  <a:pt x="1358395" y="89960"/>
                </a:lnTo>
                <a:cubicBezTo>
                  <a:pt x="1358395" y="1283029"/>
                  <a:pt x="2325567" y="2250200"/>
                  <a:pt x="3518635" y="2250200"/>
                </a:cubicBezTo>
                <a:cubicBezTo>
                  <a:pt x="4711703" y="2250200"/>
                  <a:pt x="5678875" y="1283029"/>
                  <a:pt x="5678875" y="89960"/>
                </a:cubicBezTo>
                <a:lnTo>
                  <a:pt x="5674332" y="0"/>
                </a:lnTo>
                <a:lnTo>
                  <a:pt x="32819663" y="0"/>
                </a:lnTo>
                <a:cubicBezTo>
                  <a:pt x="32982179" y="0"/>
                  <a:pt x="33113923" y="131743"/>
                  <a:pt x="33113923" y="294257"/>
                </a:cubicBezTo>
                <a:lnTo>
                  <a:pt x="33113923" y="10851871"/>
                </a:lnTo>
                <a:cubicBezTo>
                  <a:pt x="33113923" y="11014385"/>
                  <a:pt x="32982179" y="11146129"/>
                  <a:pt x="32819663" y="11146129"/>
                </a:cubicBezTo>
                <a:lnTo>
                  <a:pt x="294258" y="11146129"/>
                </a:lnTo>
                <a:cubicBezTo>
                  <a:pt x="131744" y="11146129"/>
                  <a:pt x="0" y="11014385"/>
                  <a:pt x="0" y="10851871"/>
                </a:cubicBezTo>
                <a:lnTo>
                  <a:pt x="0" y="294257"/>
                </a:lnTo>
                <a:cubicBezTo>
                  <a:pt x="0" y="131743"/>
                  <a:pt x="131744" y="0"/>
                  <a:pt x="294258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172BAC-FC13-4585-9822-3238593D56DD}"/>
              </a:ext>
            </a:extLst>
          </p:cNvPr>
          <p:cNvSpPr/>
          <p:nvPr/>
        </p:nvSpPr>
        <p:spPr>
          <a:xfrm>
            <a:off x="1047077" y="1234876"/>
            <a:ext cx="997513" cy="9975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Roboto Black" pitchFamily="2" charset="0"/>
                <a:ea typeface="Roboto Black" pitchFamily="2" charset="0"/>
              </a:rPr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483A6-CB5F-4048-B8A1-BE2B85B26D22}"/>
              </a:ext>
            </a:extLst>
          </p:cNvPr>
          <p:cNvSpPr/>
          <p:nvPr/>
        </p:nvSpPr>
        <p:spPr>
          <a:xfrm>
            <a:off x="2483768" y="2499742"/>
            <a:ext cx="54287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7591">
              <a:defRPr/>
            </a:pPr>
            <a:r>
              <a:rPr lang="en-US" sz="36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How to </a:t>
            </a:r>
            <a:r>
              <a:rPr lang="en-US" sz="36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design better </a:t>
            </a:r>
            <a:r>
              <a:rPr lang="en-US" sz="36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reordering </a:t>
            </a:r>
            <a:r>
              <a:rPr lang="en-US" sz="36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algorithms</a:t>
            </a:r>
            <a:r>
              <a:rPr lang="en-US" sz="36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71DDB1-9412-497D-90B4-6E15F83E92CA}"/>
              </a:ext>
            </a:extLst>
          </p:cNvPr>
          <p:cNvSpPr/>
          <p:nvPr/>
        </p:nvSpPr>
        <p:spPr>
          <a:xfrm>
            <a:off x="1068779" y="2652279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prstClr val="black"/>
                </a:solidFill>
                <a:latin typeface="Font Awesome 5 Free Solid" panose="02000503000000000000" pitchFamily="50" charset="0"/>
              </a:rPr>
              <a:t></a:t>
            </a:r>
          </a:p>
        </p:txBody>
      </p:sp>
    </p:spTree>
    <p:extLst>
      <p:ext uri="{BB962C8B-B14F-4D97-AF65-F5344CB8AC3E}">
        <p14:creationId xmlns:p14="http://schemas.microsoft.com/office/powerpoint/2010/main" val="4168386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3287"/>
            <a:ext cx="7772400" cy="1102519"/>
          </a:xfrm>
        </p:spPr>
        <p:txBody>
          <a:bodyPr/>
          <a:lstStyle/>
          <a:p>
            <a:pPr algn="ctr"/>
            <a:r>
              <a:rPr lang="en-US" dirty="0"/>
              <a:t>Related Work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3818" y="3003261"/>
            <a:ext cx="5400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53818" y="3003261"/>
            <a:ext cx="2700000" cy="0"/>
          </a:xfrm>
          <a:prstGeom prst="line">
            <a:avLst/>
          </a:prstGeom>
          <a:ln>
            <a:solidFill>
              <a:srgbClr val="C8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58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6AF6CB-1A52-4CA7-A2AB-8D3E4257EE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3851" y="1213512"/>
            <a:ext cx="8467724" cy="3724009"/>
          </a:xfrm>
          <a:custGeom>
            <a:avLst/>
            <a:gdLst>
              <a:gd name="connsiteX0" fmla="*/ 98314 w 8467724"/>
              <a:gd name="connsiteY0" fmla="*/ 0 h 3724009"/>
              <a:gd name="connsiteX1" fmla="*/ 8369410 w 8467724"/>
              <a:gd name="connsiteY1" fmla="*/ 0 h 3724009"/>
              <a:gd name="connsiteX2" fmla="*/ 8467724 w 8467724"/>
              <a:gd name="connsiteY2" fmla="*/ 98314 h 3724009"/>
              <a:gd name="connsiteX3" fmla="*/ 8467724 w 8467724"/>
              <a:gd name="connsiteY3" fmla="*/ 3454064 h 3724009"/>
              <a:gd name="connsiteX4" fmla="*/ 8431335 w 8467724"/>
              <a:gd name="connsiteY4" fmla="*/ 3473815 h 3724009"/>
              <a:gd name="connsiteX5" fmla="*/ 8321385 w 8467724"/>
              <a:gd name="connsiteY5" fmla="*/ 3680606 h 3724009"/>
              <a:gd name="connsiteX6" fmla="*/ 8330148 w 8467724"/>
              <a:gd name="connsiteY6" fmla="*/ 3724009 h 3724009"/>
              <a:gd name="connsiteX7" fmla="*/ 98314 w 8467724"/>
              <a:gd name="connsiteY7" fmla="*/ 3724009 h 3724009"/>
              <a:gd name="connsiteX8" fmla="*/ 0 w 8467724"/>
              <a:gd name="connsiteY8" fmla="*/ 3625695 h 3724009"/>
              <a:gd name="connsiteX9" fmla="*/ 0 w 8467724"/>
              <a:gd name="connsiteY9" fmla="*/ 98314 h 3724009"/>
              <a:gd name="connsiteX10" fmla="*/ 98314 w 8467724"/>
              <a:gd name="connsiteY10" fmla="*/ 0 h 37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7724" h="3724009">
                <a:moveTo>
                  <a:pt x="98314" y="0"/>
                </a:moveTo>
                <a:lnTo>
                  <a:pt x="8369410" y="0"/>
                </a:lnTo>
                <a:cubicBezTo>
                  <a:pt x="8423707" y="0"/>
                  <a:pt x="8467724" y="44017"/>
                  <a:pt x="8467724" y="98314"/>
                </a:cubicBezTo>
                <a:lnTo>
                  <a:pt x="8467724" y="3454064"/>
                </a:lnTo>
                <a:lnTo>
                  <a:pt x="8431335" y="3473815"/>
                </a:lnTo>
                <a:cubicBezTo>
                  <a:pt x="8364999" y="3518630"/>
                  <a:pt x="8321385" y="3594525"/>
                  <a:pt x="8321385" y="3680606"/>
                </a:cubicBezTo>
                <a:lnTo>
                  <a:pt x="8330148" y="3724009"/>
                </a:lnTo>
                <a:lnTo>
                  <a:pt x="98314" y="3724009"/>
                </a:lnTo>
                <a:cubicBezTo>
                  <a:pt x="44017" y="3724009"/>
                  <a:pt x="0" y="3679992"/>
                  <a:pt x="0" y="3625695"/>
                </a:cubicBezTo>
                <a:lnTo>
                  <a:pt x="0" y="98314"/>
                </a:lnTo>
                <a:cubicBezTo>
                  <a:pt x="0" y="44017"/>
                  <a:pt x="44017" y="0"/>
                  <a:pt x="98314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DFAF13-8065-4D1D-AFFB-015B2EC4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Related 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EB3DD-2088-4F98-87E0-D7A48CA3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12</a:t>
            </a:fld>
            <a:endParaRPr lang="de-DE"/>
          </a:p>
        </p:txBody>
      </p:sp>
      <p:pic>
        <p:nvPicPr>
          <p:cNvPr id="17" name="Picture 2" descr="Bildergebnis für PermutMatrix">
            <a:extLst>
              <a:ext uri="{FF2B5EF4-FFF2-40B4-BE49-F238E27FC236}">
                <a16:creationId xmlns:a16="http://schemas.microsoft.com/office/drawing/2014/main" id="{EF37B08D-17A6-4382-BA8B-465647D0A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8" y="1319423"/>
            <a:ext cx="2355769" cy="123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Bildergebnis für bertifier">
            <a:extLst>
              <a:ext uri="{FF2B5EF4-FFF2-40B4-BE49-F238E27FC236}">
                <a16:creationId xmlns:a16="http://schemas.microsoft.com/office/drawing/2014/main" id="{5DD3AB00-DDA5-4914-8DFB-77298FC6B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1" y="2879493"/>
            <a:ext cx="1267893" cy="6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D0D15C-85D3-4360-92AC-1C8C0A066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282" y="2592720"/>
            <a:ext cx="1316476" cy="12663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24C1DEE-B85C-4D9F-8319-6BE354A98F5F}"/>
              </a:ext>
            </a:extLst>
          </p:cNvPr>
          <p:cNvSpPr/>
          <p:nvPr/>
        </p:nvSpPr>
        <p:spPr>
          <a:xfrm>
            <a:off x="2222363" y="3479122"/>
            <a:ext cx="862984" cy="33027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[Perin14]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060339-0902-4ACE-B87F-50CADDEC5853}"/>
              </a:ext>
            </a:extLst>
          </p:cNvPr>
          <p:cNvSpPr/>
          <p:nvPr/>
        </p:nvSpPr>
        <p:spPr>
          <a:xfrm>
            <a:off x="743651" y="1384029"/>
            <a:ext cx="1039314" cy="33027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[Caraux05]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8CD7BC-D591-4D2E-9465-00280868AE48}"/>
              </a:ext>
            </a:extLst>
          </p:cNvPr>
          <p:cNvCxnSpPr/>
          <p:nvPr/>
        </p:nvCxnSpPr>
        <p:spPr>
          <a:xfrm>
            <a:off x="993317" y="4398299"/>
            <a:ext cx="7128792" cy="0"/>
          </a:xfrm>
          <a:prstGeom prst="straightConnector1">
            <a:avLst/>
          </a:prstGeom>
          <a:ln w="234950">
            <a:solidFill>
              <a:srgbClr val="DF8B27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B86D746-0753-4262-B2B0-02C60E070C32}"/>
              </a:ext>
            </a:extLst>
          </p:cNvPr>
          <p:cNvSpPr/>
          <p:nvPr/>
        </p:nvSpPr>
        <p:spPr>
          <a:xfrm>
            <a:off x="1517850" y="3939903"/>
            <a:ext cx="745964" cy="320463"/>
          </a:xfrm>
          <a:prstGeom prst="rect">
            <a:avLst/>
          </a:prstGeom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Manual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D191DC-DED6-4460-AA84-0A24510125F3}"/>
              </a:ext>
            </a:extLst>
          </p:cNvPr>
          <p:cNvSpPr/>
          <p:nvPr/>
        </p:nvSpPr>
        <p:spPr>
          <a:xfrm>
            <a:off x="3064684" y="4535016"/>
            <a:ext cx="3275503" cy="349702"/>
          </a:xfrm>
          <a:prstGeom prst="rect">
            <a:avLst/>
          </a:prstGeom>
          <a:noFill/>
        </p:spPr>
        <p:txBody>
          <a:bodyPr wrap="none" lIns="36000" tIns="36000" rIns="36000" bIns="36000">
            <a:spAutoFit/>
          </a:bodyPr>
          <a:lstStyle/>
          <a:p>
            <a:r>
              <a:rPr lang="en-US" sz="1800" dirty="0">
                <a:solidFill>
                  <a:schemeClr val="tx1">
                    <a:alpha val="76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Matrix Reordering Approaches</a:t>
            </a:r>
          </a:p>
        </p:txBody>
      </p:sp>
    </p:spTree>
    <p:extLst>
      <p:ext uri="{BB962C8B-B14F-4D97-AF65-F5344CB8AC3E}">
        <p14:creationId xmlns:p14="http://schemas.microsoft.com/office/powerpoint/2010/main" val="370206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6AF6CB-1A52-4CA7-A2AB-8D3E4257EE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3851" y="1213512"/>
            <a:ext cx="8467724" cy="3724009"/>
          </a:xfrm>
          <a:custGeom>
            <a:avLst/>
            <a:gdLst>
              <a:gd name="connsiteX0" fmla="*/ 98314 w 8467724"/>
              <a:gd name="connsiteY0" fmla="*/ 0 h 3724009"/>
              <a:gd name="connsiteX1" fmla="*/ 8369410 w 8467724"/>
              <a:gd name="connsiteY1" fmla="*/ 0 h 3724009"/>
              <a:gd name="connsiteX2" fmla="*/ 8467724 w 8467724"/>
              <a:gd name="connsiteY2" fmla="*/ 98314 h 3724009"/>
              <a:gd name="connsiteX3" fmla="*/ 8467724 w 8467724"/>
              <a:gd name="connsiteY3" fmla="*/ 3454064 h 3724009"/>
              <a:gd name="connsiteX4" fmla="*/ 8431335 w 8467724"/>
              <a:gd name="connsiteY4" fmla="*/ 3473815 h 3724009"/>
              <a:gd name="connsiteX5" fmla="*/ 8321385 w 8467724"/>
              <a:gd name="connsiteY5" fmla="*/ 3680606 h 3724009"/>
              <a:gd name="connsiteX6" fmla="*/ 8330148 w 8467724"/>
              <a:gd name="connsiteY6" fmla="*/ 3724009 h 3724009"/>
              <a:gd name="connsiteX7" fmla="*/ 98314 w 8467724"/>
              <a:gd name="connsiteY7" fmla="*/ 3724009 h 3724009"/>
              <a:gd name="connsiteX8" fmla="*/ 0 w 8467724"/>
              <a:gd name="connsiteY8" fmla="*/ 3625695 h 3724009"/>
              <a:gd name="connsiteX9" fmla="*/ 0 w 8467724"/>
              <a:gd name="connsiteY9" fmla="*/ 98314 h 3724009"/>
              <a:gd name="connsiteX10" fmla="*/ 98314 w 8467724"/>
              <a:gd name="connsiteY10" fmla="*/ 0 h 37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7724" h="3724009">
                <a:moveTo>
                  <a:pt x="98314" y="0"/>
                </a:moveTo>
                <a:lnTo>
                  <a:pt x="8369410" y="0"/>
                </a:lnTo>
                <a:cubicBezTo>
                  <a:pt x="8423707" y="0"/>
                  <a:pt x="8467724" y="44017"/>
                  <a:pt x="8467724" y="98314"/>
                </a:cubicBezTo>
                <a:lnTo>
                  <a:pt x="8467724" y="3454064"/>
                </a:lnTo>
                <a:lnTo>
                  <a:pt x="8431335" y="3473815"/>
                </a:lnTo>
                <a:cubicBezTo>
                  <a:pt x="8364999" y="3518630"/>
                  <a:pt x="8321385" y="3594525"/>
                  <a:pt x="8321385" y="3680606"/>
                </a:cubicBezTo>
                <a:lnTo>
                  <a:pt x="8330148" y="3724009"/>
                </a:lnTo>
                <a:lnTo>
                  <a:pt x="98314" y="3724009"/>
                </a:lnTo>
                <a:cubicBezTo>
                  <a:pt x="44017" y="3724009"/>
                  <a:pt x="0" y="3679992"/>
                  <a:pt x="0" y="3625695"/>
                </a:cubicBezTo>
                <a:lnTo>
                  <a:pt x="0" y="98314"/>
                </a:lnTo>
                <a:cubicBezTo>
                  <a:pt x="0" y="44017"/>
                  <a:pt x="44017" y="0"/>
                  <a:pt x="98314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DFAF13-8065-4D1D-AFFB-015B2EC4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Related 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EB3DD-2088-4F98-87E0-D7A48CA3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13</a:t>
            </a:fld>
            <a:endParaRPr lang="de-DE"/>
          </a:p>
        </p:txBody>
      </p:sp>
      <p:pic>
        <p:nvPicPr>
          <p:cNvPr id="17" name="Picture 2" descr="Bildergebnis für PermutMatrix">
            <a:extLst>
              <a:ext uri="{FF2B5EF4-FFF2-40B4-BE49-F238E27FC236}">
                <a16:creationId xmlns:a16="http://schemas.microsoft.com/office/drawing/2014/main" id="{EF37B08D-17A6-4382-BA8B-465647D0A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8" y="1319423"/>
            <a:ext cx="2355769" cy="123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Bildergebnis für bertifier">
            <a:extLst>
              <a:ext uri="{FF2B5EF4-FFF2-40B4-BE49-F238E27FC236}">
                <a16:creationId xmlns:a16="http://schemas.microsoft.com/office/drawing/2014/main" id="{5DD3AB00-DDA5-4914-8DFB-77298FC6B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1" y="2879493"/>
            <a:ext cx="1267893" cy="6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D0D15C-85D3-4360-92AC-1C8C0A066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282" y="2592720"/>
            <a:ext cx="1316476" cy="12663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24C1DEE-B85C-4D9F-8319-6BE354A98F5F}"/>
              </a:ext>
            </a:extLst>
          </p:cNvPr>
          <p:cNvSpPr/>
          <p:nvPr/>
        </p:nvSpPr>
        <p:spPr>
          <a:xfrm>
            <a:off x="2222363" y="3479122"/>
            <a:ext cx="862984" cy="33027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[Perin14]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060339-0902-4ACE-B87F-50CADDEC5853}"/>
              </a:ext>
            </a:extLst>
          </p:cNvPr>
          <p:cNvSpPr/>
          <p:nvPr/>
        </p:nvSpPr>
        <p:spPr>
          <a:xfrm>
            <a:off x="743651" y="1384029"/>
            <a:ext cx="1039314" cy="33027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[Caraux05]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2CDD784-7A5E-45BC-AB6A-1D2B706AD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3115" y="1965118"/>
            <a:ext cx="2783061" cy="10811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A8D167D-0393-4CDB-AC2D-7C1F41DE6E34}"/>
              </a:ext>
            </a:extLst>
          </p:cNvPr>
          <p:cNvSpPr/>
          <p:nvPr/>
        </p:nvSpPr>
        <p:spPr>
          <a:xfrm>
            <a:off x="5192891" y="1972597"/>
            <a:ext cx="933516" cy="320463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[Henry06]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8CD7BC-D591-4D2E-9465-00280868AE48}"/>
              </a:ext>
            </a:extLst>
          </p:cNvPr>
          <p:cNvCxnSpPr/>
          <p:nvPr/>
        </p:nvCxnSpPr>
        <p:spPr>
          <a:xfrm>
            <a:off x="993317" y="4398299"/>
            <a:ext cx="7128792" cy="0"/>
          </a:xfrm>
          <a:prstGeom prst="straightConnector1">
            <a:avLst/>
          </a:prstGeom>
          <a:ln w="234950">
            <a:solidFill>
              <a:srgbClr val="DF8B27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B86D746-0753-4262-B2B0-02C60E070C32}"/>
              </a:ext>
            </a:extLst>
          </p:cNvPr>
          <p:cNvSpPr/>
          <p:nvPr/>
        </p:nvSpPr>
        <p:spPr>
          <a:xfrm>
            <a:off x="1517850" y="3939903"/>
            <a:ext cx="745964" cy="320463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Manual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561441-B46E-42F4-BD9F-54735A96E6C8}"/>
              </a:ext>
            </a:extLst>
          </p:cNvPr>
          <p:cNvSpPr/>
          <p:nvPr/>
        </p:nvSpPr>
        <p:spPr>
          <a:xfrm>
            <a:off x="3795201" y="3939902"/>
            <a:ext cx="1525024" cy="320463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Semi-Automatic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D191DC-DED6-4460-AA84-0A24510125F3}"/>
              </a:ext>
            </a:extLst>
          </p:cNvPr>
          <p:cNvSpPr/>
          <p:nvPr/>
        </p:nvSpPr>
        <p:spPr>
          <a:xfrm>
            <a:off x="3064684" y="4535016"/>
            <a:ext cx="3275503" cy="349702"/>
          </a:xfrm>
          <a:prstGeom prst="rect">
            <a:avLst/>
          </a:prstGeom>
          <a:noFill/>
        </p:spPr>
        <p:txBody>
          <a:bodyPr wrap="none" lIns="36000" tIns="36000" rIns="36000" bIns="36000">
            <a:spAutoFit/>
          </a:bodyPr>
          <a:lstStyle/>
          <a:p>
            <a:r>
              <a:rPr lang="en-US" sz="1800" dirty="0">
                <a:solidFill>
                  <a:schemeClr val="tx1">
                    <a:alpha val="76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Matrix Reordering Approaches</a:t>
            </a:r>
          </a:p>
        </p:txBody>
      </p:sp>
    </p:spTree>
    <p:extLst>
      <p:ext uri="{BB962C8B-B14F-4D97-AF65-F5344CB8AC3E}">
        <p14:creationId xmlns:p14="http://schemas.microsoft.com/office/powerpoint/2010/main" val="385762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6AF6CB-1A52-4CA7-A2AB-8D3E4257EE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3851" y="1213512"/>
            <a:ext cx="8467724" cy="3724009"/>
          </a:xfrm>
          <a:custGeom>
            <a:avLst/>
            <a:gdLst>
              <a:gd name="connsiteX0" fmla="*/ 98314 w 8467724"/>
              <a:gd name="connsiteY0" fmla="*/ 0 h 3724009"/>
              <a:gd name="connsiteX1" fmla="*/ 8369410 w 8467724"/>
              <a:gd name="connsiteY1" fmla="*/ 0 h 3724009"/>
              <a:gd name="connsiteX2" fmla="*/ 8467724 w 8467724"/>
              <a:gd name="connsiteY2" fmla="*/ 98314 h 3724009"/>
              <a:gd name="connsiteX3" fmla="*/ 8467724 w 8467724"/>
              <a:gd name="connsiteY3" fmla="*/ 3454064 h 3724009"/>
              <a:gd name="connsiteX4" fmla="*/ 8431335 w 8467724"/>
              <a:gd name="connsiteY4" fmla="*/ 3473815 h 3724009"/>
              <a:gd name="connsiteX5" fmla="*/ 8321385 w 8467724"/>
              <a:gd name="connsiteY5" fmla="*/ 3680606 h 3724009"/>
              <a:gd name="connsiteX6" fmla="*/ 8330148 w 8467724"/>
              <a:gd name="connsiteY6" fmla="*/ 3724009 h 3724009"/>
              <a:gd name="connsiteX7" fmla="*/ 98314 w 8467724"/>
              <a:gd name="connsiteY7" fmla="*/ 3724009 h 3724009"/>
              <a:gd name="connsiteX8" fmla="*/ 0 w 8467724"/>
              <a:gd name="connsiteY8" fmla="*/ 3625695 h 3724009"/>
              <a:gd name="connsiteX9" fmla="*/ 0 w 8467724"/>
              <a:gd name="connsiteY9" fmla="*/ 98314 h 3724009"/>
              <a:gd name="connsiteX10" fmla="*/ 98314 w 8467724"/>
              <a:gd name="connsiteY10" fmla="*/ 0 h 37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7724" h="3724009">
                <a:moveTo>
                  <a:pt x="98314" y="0"/>
                </a:moveTo>
                <a:lnTo>
                  <a:pt x="8369410" y="0"/>
                </a:lnTo>
                <a:cubicBezTo>
                  <a:pt x="8423707" y="0"/>
                  <a:pt x="8467724" y="44017"/>
                  <a:pt x="8467724" y="98314"/>
                </a:cubicBezTo>
                <a:lnTo>
                  <a:pt x="8467724" y="3454064"/>
                </a:lnTo>
                <a:lnTo>
                  <a:pt x="8431335" y="3473815"/>
                </a:lnTo>
                <a:cubicBezTo>
                  <a:pt x="8364999" y="3518630"/>
                  <a:pt x="8321385" y="3594525"/>
                  <a:pt x="8321385" y="3680606"/>
                </a:cubicBezTo>
                <a:lnTo>
                  <a:pt x="8330148" y="3724009"/>
                </a:lnTo>
                <a:lnTo>
                  <a:pt x="98314" y="3724009"/>
                </a:lnTo>
                <a:cubicBezTo>
                  <a:pt x="44017" y="3724009"/>
                  <a:pt x="0" y="3679992"/>
                  <a:pt x="0" y="3625695"/>
                </a:cubicBezTo>
                <a:lnTo>
                  <a:pt x="0" y="98314"/>
                </a:lnTo>
                <a:cubicBezTo>
                  <a:pt x="0" y="44017"/>
                  <a:pt x="44017" y="0"/>
                  <a:pt x="98314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DFAF13-8065-4D1D-AFFB-015B2EC4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Related 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EB3DD-2088-4F98-87E0-D7A48CA3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14</a:t>
            </a:fld>
            <a:endParaRPr lang="de-DE"/>
          </a:p>
        </p:txBody>
      </p:sp>
      <p:pic>
        <p:nvPicPr>
          <p:cNvPr id="17" name="Picture 2" descr="Bildergebnis für PermutMatrix">
            <a:extLst>
              <a:ext uri="{FF2B5EF4-FFF2-40B4-BE49-F238E27FC236}">
                <a16:creationId xmlns:a16="http://schemas.microsoft.com/office/drawing/2014/main" id="{EF37B08D-17A6-4382-BA8B-465647D0A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48" y="1319423"/>
            <a:ext cx="2355769" cy="123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Bildergebnis für bertifier">
            <a:extLst>
              <a:ext uri="{FF2B5EF4-FFF2-40B4-BE49-F238E27FC236}">
                <a16:creationId xmlns:a16="http://schemas.microsoft.com/office/drawing/2014/main" id="{5DD3AB00-DDA5-4914-8DFB-77298FC6B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79493"/>
            <a:ext cx="1267893" cy="6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D0D15C-85D3-4360-92AC-1C8C0A066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60" y="2592720"/>
            <a:ext cx="1316476" cy="126635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24C1DEE-B85C-4D9F-8319-6BE354A98F5F}"/>
              </a:ext>
            </a:extLst>
          </p:cNvPr>
          <p:cNvSpPr/>
          <p:nvPr/>
        </p:nvSpPr>
        <p:spPr>
          <a:xfrm>
            <a:off x="2411760" y="3479122"/>
            <a:ext cx="862984" cy="33027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[Perin14]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060339-0902-4ACE-B87F-50CADDEC5853}"/>
              </a:ext>
            </a:extLst>
          </p:cNvPr>
          <p:cNvSpPr/>
          <p:nvPr/>
        </p:nvSpPr>
        <p:spPr>
          <a:xfrm>
            <a:off x="743651" y="1384029"/>
            <a:ext cx="1039314" cy="330278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[Caraux05]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2CDD784-7A5E-45BC-AB6A-1D2B706AD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848" y="1965118"/>
            <a:ext cx="2783061" cy="108111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A8D167D-0393-4CDB-AC2D-7C1F41DE6E34}"/>
              </a:ext>
            </a:extLst>
          </p:cNvPr>
          <p:cNvSpPr/>
          <p:nvPr/>
        </p:nvSpPr>
        <p:spPr>
          <a:xfrm>
            <a:off x="4934628" y="2691419"/>
            <a:ext cx="933516" cy="320463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[Henry06]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8CD7BC-D591-4D2E-9465-00280868AE48}"/>
              </a:ext>
            </a:extLst>
          </p:cNvPr>
          <p:cNvCxnSpPr/>
          <p:nvPr/>
        </p:nvCxnSpPr>
        <p:spPr>
          <a:xfrm>
            <a:off x="993317" y="4398299"/>
            <a:ext cx="7128792" cy="0"/>
          </a:xfrm>
          <a:prstGeom prst="straightConnector1">
            <a:avLst/>
          </a:prstGeom>
          <a:ln w="234950">
            <a:solidFill>
              <a:srgbClr val="DF8B27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B86D746-0753-4262-B2B0-02C60E070C32}"/>
              </a:ext>
            </a:extLst>
          </p:cNvPr>
          <p:cNvSpPr/>
          <p:nvPr/>
        </p:nvSpPr>
        <p:spPr>
          <a:xfrm>
            <a:off x="1517850" y="3939903"/>
            <a:ext cx="745964" cy="320463"/>
          </a:xfrm>
          <a:prstGeom prst="rect">
            <a:avLst/>
          </a:prstGeom>
          <a:noFill/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Manual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561441-B46E-42F4-BD9F-54735A96E6C8}"/>
              </a:ext>
            </a:extLst>
          </p:cNvPr>
          <p:cNvSpPr/>
          <p:nvPr/>
        </p:nvSpPr>
        <p:spPr>
          <a:xfrm>
            <a:off x="3795201" y="3939902"/>
            <a:ext cx="1525024" cy="320463"/>
          </a:xfrm>
          <a:prstGeom prst="rect">
            <a:avLst/>
          </a:prstGeom>
          <a:noFill/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Semi-Automatic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DE489B-6EB8-4904-94B5-F036FE8810B6}"/>
              </a:ext>
            </a:extLst>
          </p:cNvPr>
          <p:cNvSpPr/>
          <p:nvPr/>
        </p:nvSpPr>
        <p:spPr>
          <a:xfrm>
            <a:off x="6569232" y="3939902"/>
            <a:ext cx="1007254" cy="320463"/>
          </a:xfrm>
          <a:prstGeom prst="rect">
            <a:avLst/>
          </a:prstGeom>
          <a:noFill/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Automatic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D191DC-DED6-4460-AA84-0A24510125F3}"/>
              </a:ext>
            </a:extLst>
          </p:cNvPr>
          <p:cNvSpPr/>
          <p:nvPr/>
        </p:nvSpPr>
        <p:spPr>
          <a:xfrm>
            <a:off x="3064684" y="4535016"/>
            <a:ext cx="3275503" cy="349702"/>
          </a:xfrm>
          <a:prstGeom prst="rect">
            <a:avLst/>
          </a:prstGeom>
          <a:noFill/>
        </p:spPr>
        <p:txBody>
          <a:bodyPr wrap="none" lIns="36000" tIns="36000" rIns="36000" bIns="36000">
            <a:spAutoFit/>
          </a:bodyPr>
          <a:lstStyle/>
          <a:p>
            <a:r>
              <a:rPr lang="en-US" sz="1800" dirty="0">
                <a:solidFill>
                  <a:schemeClr val="tx1">
                    <a:alpha val="76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Matrix Reordering Approaches</a:t>
            </a:r>
          </a:p>
        </p:txBody>
      </p:sp>
      <p:grpSp>
        <p:nvGrpSpPr>
          <p:cNvPr id="30" name="Gruppieren 4">
            <a:extLst>
              <a:ext uri="{FF2B5EF4-FFF2-40B4-BE49-F238E27FC236}">
                <a16:creationId xmlns:a16="http://schemas.microsoft.com/office/drawing/2014/main" id="{3DA7483A-AD32-42C9-A77E-A56A595FC7CD}"/>
              </a:ext>
            </a:extLst>
          </p:cNvPr>
          <p:cNvGrpSpPr/>
          <p:nvPr/>
        </p:nvGrpSpPr>
        <p:grpSpPr>
          <a:xfrm>
            <a:off x="6732240" y="1983368"/>
            <a:ext cx="1892682" cy="1884526"/>
            <a:chOff x="7753165" y="3003526"/>
            <a:chExt cx="2565736" cy="2554678"/>
          </a:xfrm>
        </p:grpSpPr>
        <p:sp>
          <p:nvSpPr>
            <p:cNvPr id="31" name="Abgerundetes Rechteck 71">
              <a:extLst>
                <a:ext uri="{FF2B5EF4-FFF2-40B4-BE49-F238E27FC236}">
                  <a16:creationId xmlns:a16="http://schemas.microsoft.com/office/drawing/2014/main" id="{8A6692B2-5AD8-4EF6-8B07-928846928112}"/>
                </a:ext>
              </a:extLst>
            </p:cNvPr>
            <p:cNvSpPr/>
            <p:nvPr/>
          </p:nvSpPr>
          <p:spPr>
            <a:xfrm>
              <a:off x="7753165" y="3003526"/>
              <a:ext cx="792000" cy="792000"/>
            </a:xfrm>
            <a:prstGeom prst="roundRect">
              <a:avLst>
                <a:gd name="adj" fmla="val 1957"/>
              </a:avLst>
            </a:prstGeom>
            <a:gradFill>
              <a:gsLst>
                <a:gs pos="94900">
                  <a:srgbClr val="26597F"/>
                </a:gs>
                <a:gs pos="0">
                  <a:srgbClr val="26597F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09570"/>
              <a: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Robinsonian</a:t>
              </a:r>
              <a:endParaRPr lang="de-DE" sz="8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Abgerundetes Rechteck 72">
              <a:extLst>
                <a:ext uri="{FF2B5EF4-FFF2-40B4-BE49-F238E27FC236}">
                  <a16:creationId xmlns:a16="http://schemas.microsoft.com/office/drawing/2014/main" id="{6445A44E-6F02-4F9E-A44F-E4CBB9250F03}"/>
                </a:ext>
              </a:extLst>
            </p:cNvPr>
            <p:cNvSpPr/>
            <p:nvPr/>
          </p:nvSpPr>
          <p:spPr>
            <a:xfrm>
              <a:off x="8640033" y="3003526"/>
              <a:ext cx="792000" cy="792000"/>
            </a:xfrm>
            <a:prstGeom prst="roundRect">
              <a:avLst>
                <a:gd name="adj" fmla="val 976"/>
              </a:avLst>
            </a:prstGeom>
            <a:gradFill>
              <a:gsLst>
                <a:gs pos="94900">
                  <a:srgbClr val="0075CC"/>
                </a:gs>
                <a:gs pos="0">
                  <a:srgbClr val="0075CC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09570"/>
              <a: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Spectral</a:t>
              </a:r>
              <a:b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Methods</a:t>
              </a:r>
              <a:endParaRPr lang="de-DE" sz="8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3" name="Abgerundetes Rechteck 73">
              <a:extLst>
                <a:ext uri="{FF2B5EF4-FFF2-40B4-BE49-F238E27FC236}">
                  <a16:creationId xmlns:a16="http://schemas.microsoft.com/office/drawing/2014/main" id="{BCD4CE8E-5935-48FB-885A-F7CBA753B981}"/>
                </a:ext>
              </a:extLst>
            </p:cNvPr>
            <p:cNvSpPr/>
            <p:nvPr/>
          </p:nvSpPr>
          <p:spPr>
            <a:xfrm>
              <a:off x="9526901" y="3003526"/>
              <a:ext cx="792000" cy="792000"/>
            </a:xfrm>
            <a:prstGeom prst="roundRect">
              <a:avLst>
                <a:gd name="adj" fmla="val 1956"/>
              </a:avLst>
            </a:prstGeom>
            <a:gradFill>
              <a:gsLst>
                <a:gs pos="94900">
                  <a:srgbClr val="0092FF"/>
                </a:gs>
                <a:gs pos="0">
                  <a:srgbClr val="0092FF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09570"/>
              <a: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Dimension Reduction</a:t>
              </a:r>
              <a:endParaRPr lang="de-DE" sz="8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4" name="Abgerundetes Rechteck 74">
              <a:extLst>
                <a:ext uri="{FF2B5EF4-FFF2-40B4-BE49-F238E27FC236}">
                  <a16:creationId xmlns:a16="http://schemas.microsoft.com/office/drawing/2014/main" id="{6922F612-7AC1-4B4F-934F-EC92ED606548}"/>
                </a:ext>
              </a:extLst>
            </p:cNvPr>
            <p:cNvSpPr/>
            <p:nvPr/>
          </p:nvSpPr>
          <p:spPr>
            <a:xfrm>
              <a:off x="7753165" y="3884865"/>
              <a:ext cx="792000" cy="792000"/>
            </a:xfrm>
            <a:prstGeom prst="roundRect">
              <a:avLst>
                <a:gd name="adj" fmla="val 4099"/>
              </a:avLst>
            </a:prstGeom>
            <a:gradFill>
              <a:gsLst>
                <a:gs pos="94900">
                  <a:srgbClr val="0075CC"/>
                </a:gs>
                <a:gs pos="0">
                  <a:srgbClr val="0075CC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09570"/>
              <a: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Heuristic</a:t>
              </a:r>
              <a:b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Approaches</a:t>
              </a:r>
              <a:endParaRPr lang="de-DE" sz="8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5" name="Abgerundetes Rechteck 75">
              <a:extLst>
                <a:ext uri="{FF2B5EF4-FFF2-40B4-BE49-F238E27FC236}">
                  <a16:creationId xmlns:a16="http://schemas.microsoft.com/office/drawing/2014/main" id="{4AE667EF-7710-4A36-B9B9-A0A78620BB39}"/>
                </a:ext>
              </a:extLst>
            </p:cNvPr>
            <p:cNvSpPr/>
            <p:nvPr/>
          </p:nvSpPr>
          <p:spPr>
            <a:xfrm>
              <a:off x="8640033" y="3884865"/>
              <a:ext cx="792000" cy="792000"/>
            </a:xfrm>
            <a:prstGeom prst="roundRect">
              <a:avLst>
                <a:gd name="adj" fmla="val 2816"/>
              </a:avLst>
            </a:prstGeom>
            <a:gradFill>
              <a:gsLst>
                <a:gs pos="94000">
                  <a:srgbClr val="C2C2C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09570"/>
              <a:r>
                <a:rPr lang="en-US" sz="900" dirty="0">
                  <a:solidFill>
                    <a:prstClr val="black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Matrix</a:t>
              </a:r>
              <a:r>
                <a:rPr lang="en-US" sz="900" dirty="0">
                  <a:solidFill>
                    <a:prstClr val="black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800" dirty="0">
                  <a:solidFill>
                    <a:prstClr val="black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Reordering</a:t>
              </a:r>
              <a:endParaRPr lang="de-DE" sz="8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Abgerundetes Rechteck 76">
              <a:extLst>
                <a:ext uri="{FF2B5EF4-FFF2-40B4-BE49-F238E27FC236}">
                  <a16:creationId xmlns:a16="http://schemas.microsoft.com/office/drawing/2014/main" id="{8A3297D4-E240-4545-B8A6-F196760C338F}"/>
                </a:ext>
              </a:extLst>
            </p:cNvPr>
            <p:cNvSpPr/>
            <p:nvPr/>
          </p:nvSpPr>
          <p:spPr>
            <a:xfrm>
              <a:off x="9526901" y="3884865"/>
              <a:ext cx="792000" cy="792000"/>
            </a:xfrm>
            <a:prstGeom prst="roundRect">
              <a:avLst>
                <a:gd name="adj" fmla="val 4099"/>
              </a:avLst>
            </a:prstGeom>
            <a:gradFill>
              <a:gsLst>
                <a:gs pos="94900">
                  <a:srgbClr val="4CB3FF"/>
                </a:gs>
                <a:gs pos="0">
                  <a:srgbClr val="4CB3FF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09570"/>
              <a: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Graph-Theoretic</a:t>
              </a:r>
              <a:endParaRPr lang="de-DE" sz="8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Abgerundetes Rechteck 77">
              <a:extLst>
                <a:ext uri="{FF2B5EF4-FFF2-40B4-BE49-F238E27FC236}">
                  <a16:creationId xmlns:a16="http://schemas.microsoft.com/office/drawing/2014/main" id="{75A8D31F-8CBD-4052-8496-2203BD2ACE67}"/>
                </a:ext>
              </a:extLst>
            </p:cNvPr>
            <p:cNvSpPr/>
            <p:nvPr/>
          </p:nvSpPr>
          <p:spPr>
            <a:xfrm>
              <a:off x="7753165" y="4766204"/>
              <a:ext cx="792000" cy="792000"/>
            </a:xfrm>
            <a:prstGeom prst="roundRect">
              <a:avLst>
                <a:gd name="adj" fmla="val 4099"/>
              </a:avLst>
            </a:prstGeom>
            <a:gradFill>
              <a:gsLst>
                <a:gs pos="94900">
                  <a:srgbClr val="0092FF"/>
                </a:gs>
                <a:gs pos="0">
                  <a:srgbClr val="0092FF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09570"/>
              <a: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Biclustering</a:t>
              </a:r>
            </a:p>
            <a:p>
              <a:pPr algn="ctr" defTabSz="609570"/>
              <a: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Approaches</a:t>
              </a:r>
              <a:endParaRPr lang="de-DE" sz="8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Abgerundetes Rechteck 78">
              <a:extLst>
                <a:ext uri="{FF2B5EF4-FFF2-40B4-BE49-F238E27FC236}">
                  <a16:creationId xmlns:a16="http://schemas.microsoft.com/office/drawing/2014/main" id="{197FBC98-39EF-437B-A48D-6015AFD9AF0D}"/>
                </a:ext>
              </a:extLst>
            </p:cNvPr>
            <p:cNvSpPr/>
            <p:nvPr/>
          </p:nvSpPr>
          <p:spPr>
            <a:xfrm>
              <a:off x="8640033" y="4766204"/>
              <a:ext cx="792000" cy="792000"/>
            </a:xfrm>
            <a:prstGeom prst="roundRect">
              <a:avLst>
                <a:gd name="adj" fmla="val 4099"/>
              </a:avLst>
            </a:prstGeom>
            <a:gradFill>
              <a:gsLst>
                <a:gs pos="94900">
                  <a:srgbClr val="4CB3FF"/>
                </a:gs>
                <a:gs pos="0">
                  <a:srgbClr val="4CB3FF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609570"/>
              <a: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Interactive</a:t>
              </a:r>
              <a:b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800" dirty="0">
                  <a:solidFill>
                    <a:prstClr val="white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Approaches</a:t>
              </a:r>
              <a:endParaRPr lang="de-DE" sz="800" dirty="0">
                <a:solidFill>
                  <a:prstClr val="white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39" name="Gruppieren 3">
              <a:extLst>
                <a:ext uri="{FF2B5EF4-FFF2-40B4-BE49-F238E27FC236}">
                  <a16:creationId xmlns:a16="http://schemas.microsoft.com/office/drawing/2014/main" id="{15FB8616-C6F8-41EC-BEB1-60F833EADB0B}"/>
                </a:ext>
              </a:extLst>
            </p:cNvPr>
            <p:cNvGrpSpPr/>
            <p:nvPr/>
          </p:nvGrpSpPr>
          <p:grpSpPr>
            <a:xfrm>
              <a:off x="9526901" y="4766204"/>
              <a:ext cx="792000" cy="792000"/>
              <a:chOff x="8451566" y="4049317"/>
              <a:chExt cx="792000" cy="792000"/>
            </a:xfrm>
          </p:grpSpPr>
          <p:sp>
            <p:nvSpPr>
              <p:cNvPr id="40" name="Abgerundetes Rechteck 79">
                <a:extLst>
                  <a:ext uri="{FF2B5EF4-FFF2-40B4-BE49-F238E27FC236}">
                    <a16:creationId xmlns:a16="http://schemas.microsoft.com/office/drawing/2014/main" id="{CD0B2271-715E-4D7B-B2AC-44F42E34D494}"/>
                  </a:ext>
                </a:extLst>
              </p:cNvPr>
              <p:cNvSpPr/>
              <p:nvPr/>
            </p:nvSpPr>
            <p:spPr>
              <a:xfrm>
                <a:off x="8451566" y="4049317"/>
                <a:ext cx="792000" cy="792000"/>
              </a:xfrm>
              <a:prstGeom prst="roundRect">
                <a:avLst>
                  <a:gd name="adj" fmla="val 3918"/>
                </a:avLst>
              </a:prstGeom>
              <a:gradFill>
                <a:gsLst>
                  <a:gs pos="94900">
                    <a:srgbClr val="C2C2C2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609570"/>
                <a:endParaRPr lang="de-DE" sz="600" b="1" dirty="0">
                  <a:solidFill>
                    <a:prstClr val="white"/>
                  </a:solidFill>
                  <a:latin typeface="OfficinaSansITCStd Book" panose="02000506040000020004" pitchFamily="50" charset="0"/>
                  <a:ea typeface="Roboto Light" panose="02000000000000000000" pitchFamily="2" charset="0"/>
                </a:endParaRPr>
              </a:p>
            </p:txBody>
          </p:sp>
          <p:pic>
            <p:nvPicPr>
              <p:cNvPr id="42" name="Grafik 80">
                <a:extLst>
                  <a:ext uri="{FF2B5EF4-FFF2-40B4-BE49-F238E27FC236}">
                    <a16:creationId xmlns:a16="http://schemas.microsoft.com/office/drawing/2014/main" id="{05F8C370-6EF7-4FB0-B3FB-0B9998C65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9705" y="4051581"/>
                <a:ext cx="745327" cy="745327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EA37E5C-B954-4ACF-918E-400D38E37F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144" y="1308375"/>
            <a:ext cx="2267158" cy="14324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233ABDB-4857-4EFF-A5B0-4839BC1E84B1}"/>
              </a:ext>
            </a:extLst>
          </p:cNvPr>
          <p:cNvSpPr/>
          <p:nvPr/>
        </p:nvSpPr>
        <p:spPr>
          <a:xfrm>
            <a:off x="6660232" y="3579862"/>
            <a:ext cx="1414417" cy="320463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[Behrisch2016]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E9E446-4922-4AFE-85E7-CFA1C335350B}"/>
              </a:ext>
            </a:extLst>
          </p:cNvPr>
          <p:cNvSpPr/>
          <p:nvPr/>
        </p:nvSpPr>
        <p:spPr>
          <a:xfrm>
            <a:off x="7152804" y="1319487"/>
            <a:ext cx="928707" cy="320463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[Liiv2010]</a:t>
            </a:r>
          </a:p>
        </p:txBody>
      </p:sp>
    </p:spTree>
    <p:extLst>
      <p:ext uri="{BB962C8B-B14F-4D97-AF65-F5344CB8AC3E}">
        <p14:creationId xmlns:p14="http://schemas.microsoft.com/office/powerpoint/2010/main" val="303544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3" grpId="0" animBg="1"/>
      <p:bldP spid="23" grpId="1" animBg="1"/>
      <p:bldP spid="26" grpId="0"/>
      <p:bldP spid="27" grpId="0"/>
      <p:bldP spid="28" grpId="0"/>
      <p:bldP spid="25" grpId="0" animBg="1"/>
      <p:bldP spid="25" grpId="1" animBg="1"/>
      <p:bldP spid="43" grpId="0" animBg="1"/>
      <p:bldP spid="4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6AF6CB-1A52-4CA7-A2AB-8D3E4257EE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3851" y="1213512"/>
            <a:ext cx="8467724" cy="3724009"/>
          </a:xfrm>
          <a:custGeom>
            <a:avLst/>
            <a:gdLst>
              <a:gd name="connsiteX0" fmla="*/ 98314 w 8467724"/>
              <a:gd name="connsiteY0" fmla="*/ 0 h 3724009"/>
              <a:gd name="connsiteX1" fmla="*/ 8369410 w 8467724"/>
              <a:gd name="connsiteY1" fmla="*/ 0 h 3724009"/>
              <a:gd name="connsiteX2" fmla="*/ 8467724 w 8467724"/>
              <a:gd name="connsiteY2" fmla="*/ 98314 h 3724009"/>
              <a:gd name="connsiteX3" fmla="*/ 8467724 w 8467724"/>
              <a:gd name="connsiteY3" fmla="*/ 3454064 h 3724009"/>
              <a:gd name="connsiteX4" fmla="*/ 8431335 w 8467724"/>
              <a:gd name="connsiteY4" fmla="*/ 3473815 h 3724009"/>
              <a:gd name="connsiteX5" fmla="*/ 8321385 w 8467724"/>
              <a:gd name="connsiteY5" fmla="*/ 3680606 h 3724009"/>
              <a:gd name="connsiteX6" fmla="*/ 8330148 w 8467724"/>
              <a:gd name="connsiteY6" fmla="*/ 3724009 h 3724009"/>
              <a:gd name="connsiteX7" fmla="*/ 98314 w 8467724"/>
              <a:gd name="connsiteY7" fmla="*/ 3724009 h 3724009"/>
              <a:gd name="connsiteX8" fmla="*/ 0 w 8467724"/>
              <a:gd name="connsiteY8" fmla="*/ 3625695 h 3724009"/>
              <a:gd name="connsiteX9" fmla="*/ 0 w 8467724"/>
              <a:gd name="connsiteY9" fmla="*/ 98314 h 3724009"/>
              <a:gd name="connsiteX10" fmla="*/ 98314 w 8467724"/>
              <a:gd name="connsiteY10" fmla="*/ 0 h 37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7724" h="3724009">
                <a:moveTo>
                  <a:pt x="98314" y="0"/>
                </a:moveTo>
                <a:lnTo>
                  <a:pt x="8369410" y="0"/>
                </a:lnTo>
                <a:cubicBezTo>
                  <a:pt x="8423707" y="0"/>
                  <a:pt x="8467724" y="44017"/>
                  <a:pt x="8467724" y="98314"/>
                </a:cubicBezTo>
                <a:lnTo>
                  <a:pt x="8467724" y="3454064"/>
                </a:lnTo>
                <a:lnTo>
                  <a:pt x="8431335" y="3473815"/>
                </a:lnTo>
                <a:cubicBezTo>
                  <a:pt x="8364999" y="3518630"/>
                  <a:pt x="8321385" y="3594525"/>
                  <a:pt x="8321385" y="3680606"/>
                </a:cubicBezTo>
                <a:lnTo>
                  <a:pt x="8330148" y="3724009"/>
                </a:lnTo>
                <a:lnTo>
                  <a:pt x="98314" y="3724009"/>
                </a:lnTo>
                <a:cubicBezTo>
                  <a:pt x="44017" y="3724009"/>
                  <a:pt x="0" y="3679992"/>
                  <a:pt x="0" y="3625695"/>
                </a:cubicBezTo>
                <a:lnTo>
                  <a:pt x="0" y="98314"/>
                </a:lnTo>
                <a:cubicBezTo>
                  <a:pt x="0" y="44017"/>
                  <a:pt x="44017" y="0"/>
                  <a:pt x="98314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DFAF13-8065-4D1D-AFFB-015B2EC4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Related Work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EB3DD-2088-4F98-87E0-D7A48CA3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15</a:t>
            </a:fld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A8CD7BC-D591-4D2E-9465-00280868AE48}"/>
              </a:ext>
            </a:extLst>
          </p:cNvPr>
          <p:cNvCxnSpPr/>
          <p:nvPr/>
        </p:nvCxnSpPr>
        <p:spPr>
          <a:xfrm>
            <a:off x="993317" y="4398299"/>
            <a:ext cx="7128792" cy="0"/>
          </a:xfrm>
          <a:prstGeom prst="straightConnector1">
            <a:avLst/>
          </a:prstGeom>
          <a:ln w="234950">
            <a:solidFill>
              <a:srgbClr val="DF8B27"/>
            </a:solidFill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B86D746-0753-4262-B2B0-02C60E070C32}"/>
              </a:ext>
            </a:extLst>
          </p:cNvPr>
          <p:cNvSpPr/>
          <p:nvPr/>
        </p:nvSpPr>
        <p:spPr>
          <a:xfrm>
            <a:off x="1517850" y="3939903"/>
            <a:ext cx="745964" cy="320463"/>
          </a:xfrm>
          <a:prstGeom prst="rect">
            <a:avLst/>
          </a:prstGeom>
          <a:noFill/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Manual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561441-B46E-42F4-BD9F-54735A96E6C8}"/>
              </a:ext>
            </a:extLst>
          </p:cNvPr>
          <p:cNvSpPr/>
          <p:nvPr/>
        </p:nvSpPr>
        <p:spPr>
          <a:xfrm>
            <a:off x="3795201" y="3939902"/>
            <a:ext cx="1525024" cy="320463"/>
          </a:xfrm>
          <a:prstGeom prst="rect">
            <a:avLst/>
          </a:prstGeom>
          <a:noFill/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Semi-Automatic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DE489B-6EB8-4904-94B5-F036FE8810B6}"/>
              </a:ext>
            </a:extLst>
          </p:cNvPr>
          <p:cNvSpPr/>
          <p:nvPr/>
        </p:nvSpPr>
        <p:spPr>
          <a:xfrm>
            <a:off x="6569232" y="3939902"/>
            <a:ext cx="1007254" cy="320463"/>
          </a:xfrm>
          <a:prstGeom prst="rect">
            <a:avLst/>
          </a:prstGeom>
          <a:noFill/>
        </p:spPr>
        <p:txBody>
          <a:bodyPr wrap="none" lIns="36000" tIns="36000" rIns="36000" bIns="36000">
            <a:spAutoFit/>
          </a:bodyPr>
          <a:lstStyle/>
          <a:p>
            <a:r>
              <a:rPr lang="en-US" dirty="0">
                <a:solidFill>
                  <a:schemeClr val="tx1">
                    <a:alpha val="76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Automatic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D191DC-DED6-4460-AA84-0A24510125F3}"/>
              </a:ext>
            </a:extLst>
          </p:cNvPr>
          <p:cNvSpPr/>
          <p:nvPr/>
        </p:nvSpPr>
        <p:spPr>
          <a:xfrm>
            <a:off x="3064684" y="4535016"/>
            <a:ext cx="3275503" cy="349702"/>
          </a:xfrm>
          <a:prstGeom prst="rect">
            <a:avLst/>
          </a:prstGeom>
          <a:noFill/>
        </p:spPr>
        <p:txBody>
          <a:bodyPr wrap="none" lIns="36000" tIns="36000" rIns="36000" bIns="36000">
            <a:spAutoFit/>
          </a:bodyPr>
          <a:lstStyle/>
          <a:p>
            <a:r>
              <a:rPr lang="en-US" sz="1800" dirty="0">
                <a:solidFill>
                  <a:schemeClr val="tx1">
                    <a:alpha val="76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Matrix Reordering Approaches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A107B3-7B2C-44F7-812F-7CC88D5F1AE2}"/>
              </a:ext>
            </a:extLst>
          </p:cNvPr>
          <p:cNvCxnSpPr/>
          <p:nvPr/>
        </p:nvCxnSpPr>
        <p:spPr>
          <a:xfrm>
            <a:off x="4529296" y="3756949"/>
            <a:ext cx="3384376" cy="0"/>
          </a:xfrm>
          <a:prstGeom prst="line">
            <a:avLst/>
          </a:prstGeom>
          <a:ln w="793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FB14685-DF56-42D9-AA18-914453696612}"/>
              </a:ext>
            </a:extLst>
          </p:cNvPr>
          <p:cNvCxnSpPr>
            <a:cxnSpLocks/>
          </p:cNvCxnSpPr>
          <p:nvPr/>
        </p:nvCxnSpPr>
        <p:spPr>
          <a:xfrm>
            <a:off x="4567238" y="3756949"/>
            <a:ext cx="0" cy="173039"/>
          </a:xfrm>
          <a:prstGeom prst="line">
            <a:avLst/>
          </a:prstGeom>
          <a:ln w="793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EB1D23-2C35-4CA9-98F7-1E4D3ECA988A}"/>
              </a:ext>
            </a:extLst>
          </p:cNvPr>
          <p:cNvCxnSpPr>
            <a:cxnSpLocks/>
          </p:cNvCxnSpPr>
          <p:nvPr/>
        </p:nvCxnSpPr>
        <p:spPr>
          <a:xfrm>
            <a:off x="7875576" y="3756949"/>
            <a:ext cx="0" cy="173039"/>
          </a:xfrm>
          <a:prstGeom prst="line">
            <a:avLst/>
          </a:prstGeom>
          <a:ln w="79375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96CE7B6-0022-4339-AB2A-E1083F648910}"/>
              </a:ext>
            </a:extLst>
          </p:cNvPr>
          <p:cNvSpPr txBox="1"/>
          <p:nvPr/>
        </p:nvSpPr>
        <p:spPr>
          <a:xfrm>
            <a:off x="2411760" y="2033397"/>
            <a:ext cx="1938351" cy="941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07591">
              <a:defRPr/>
            </a:pPr>
            <a:r>
              <a:rPr lang="en-US" sz="5519" cap="small" dirty="0">
                <a:solidFill>
                  <a:prstClr val="black"/>
                </a:solidFill>
                <a:latin typeface="Roboto Bold" pitchFamily="2" charset="0"/>
                <a:ea typeface="Roboto Bold" pitchFamily="2" charset="0"/>
              </a:rPr>
              <a:t>G</a:t>
            </a:r>
            <a:r>
              <a:rPr lang="en-US" sz="5519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ui</a:t>
            </a:r>
            <a:r>
              <a:rPr lang="en-US" sz="5519" cap="small" dirty="0">
                <a:solidFill>
                  <a:srgbClr val="D97A28"/>
                </a:solidFill>
                <a:latin typeface="Roboto Thin" pitchFamily="2" charset="0"/>
                <a:ea typeface="Roboto Thin" pitchFamily="2" charset="0"/>
              </a:rPr>
              <a:t>r</a:t>
            </a:r>
            <a:r>
              <a:rPr lang="en-US" sz="5519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o</a:t>
            </a:r>
            <a:endParaRPr lang="en-US" sz="1593" cap="small" dirty="0">
              <a:solidFill>
                <a:prstClr val="black"/>
              </a:solidFill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0230B1A-3C6C-441E-8871-D37735A73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0" y="1631807"/>
            <a:ext cx="1660139" cy="155239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0A1F79B-2A65-4D25-9585-E04208785412}"/>
              </a:ext>
            </a:extLst>
          </p:cNvPr>
          <p:cNvSpPr/>
          <p:nvPr/>
        </p:nvSpPr>
        <p:spPr>
          <a:xfrm>
            <a:off x="4726367" y="2499742"/>
            <a:ext cx="32111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7591">
              <a:defRPr/>
            </a:pPr>
            <a:r>
              <a:rPr lang="en-US" sz="2400" dirty="0">
                <a:solidFill>
                  <a:prstClr val="black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71 algorithms </a:t>
            </a:r>
            <a:br>
              <a:rPr lang="en-US" sz="2400" dirty="0">
                <a:solidFill>
                  <a:prstClr val="black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US" sz="2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transparently available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C8DCDC-6697-4A8C-BAE2-705040779F31}"/>
              </a:ext>
            </a:extLst>
          </p:cNvPr>
          <p:cNvSpPr/>
          <p:nvPr/>
        </p:nvSpPr>
        <p:spPr>
          <a:xfrm>
            <a:off x="4661446" y="1556240"/>
            <a:ext cx="33409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07591">
              <a:defRPr/>
            </a:pPr>
            <a:r>
              <a:rPr lang="en-US" sz="2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Model Steering/</a:t>
            </a:r>
            <a:r>
              <a:rPr lang="en-US" sz="2400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Repr</a:t>
            </a:r>
            <a:r>
              <a:rPr lang="en-US" sz="24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br>
              <a:rPr lang="en-US" sz="2400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</a:br>
            <a:r>
              <a:rPr lang="en-US" sz="2400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Opening the black-box</a:t>
            </a:r>
            <a:endParaRPr lang="en-US" sz="2400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6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3287"/>
            <a:ext cx="7772400" cy="1102519"/>
          </a:xfrm>
        </p:spPr>
        <p:txBody>
          <a:bodyPr/>
          <a:lstStyle/>
          <a:p>
            <a:pPr algn="ctr"/>
            <a:r>
              <a:rPr lang="en-US" dirty="0"/>
              <a:t>Approach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3818" y="3003261"/>
            <a:ext cx="5400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53818" y="3003261"/>
            <a:ext cx="3600000" cy="0"/>
          </a:xfrm>
          <a:prstGeom prst="line">
            <a:avLst/>
          </a:prstGeom>
          <a:ln>
            <a:solidFill>
              <a:srgbClr val="C8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69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br>
              <a:rPr lang="en-US" sz="5019" b="1" dirty="0"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>
              <a:buAutoNum type="arabicParenR"/>
            </a:pPr>
            <a:endParaRPr lang="en-US" sz="1018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gray">
          <a:xfrm>
            <a:off x="133065" y="803724"/>
            <a:ext cx="2522921" cy="4024338"/>
          </a:xfrm>
          <a:custGeom>
            <a:avLst/>
            <a:gdLst>
              <a:gd name="connsiteX0" fmla="*/ 294258 w 33113923"/>
              <a:gd name="connsiteY0" fmla="*/ 0 h 11146129"/>
              <a:gd name="connsiteX1" fmla="*/ 1362937 w 33113923"/>
              <a:gd name="connsiteY1" fmla="*/ 0 h 11146129"/>
              <a:gd name="connsiteX2" fmla="*/ 1358395 w 33113923"/>
              <a:gd name="connsiteY2" fmla="*/ 89960 h 11146129"/>
              <a:gd name="connsiteX3" fmla="*/ 3518635 w 33113923"/>
              <a:gd name="connsiteY3" fmla="*/ 2250200 h 11146129"/>
              <a:gd name="connsiteX4" fmla="*/ 5678875 w 33113923"/>
              <a:gd name="connsiteY4" fmla="*/ 89960 h 11146129"/>
              <a:gd name="connsiteX5" fmla="*/ 5674332 w 33113923"/>
              <a:gd name="connsiteY5" fmla="*/ 0 h 11146129"/>
              <a:gd name="connsiteX6" fmla="*/ 32819663 w 33113923"/>
              <a:gd name="connsiteY6" fmla="*/ 0 h 11146129"/>
              <a:gd name="connsiteX7" fmla="*/ 33113923 w 33113923"/>
              <a:gd name="connsiteY7" fmla="*/ 294257 h 11146129"/>
              <a:gd name="connsiteX8" fmla="*/ 33113923 w 33113923"/>
              <a:gd name="connsiteY8" fmla="*/ 10851871 h 11146129"/>
              <a:gd name="connsiteX9" fmla="*/ 32819663 w 33113923"/>
              <a:gd name="connsiteY9" fmla="*/ 11146129 h 11146129"/>
              <a:gd name="connsiteX10" fmla="*/ 294258 w 33113923"/>
              <a:gd name="connsiteY10" fmla="*/ 11146129 h 11146129"/>
              <a:gd name="connsiteX11" fmla="*/ 0 w 33113923"/>
              <a:gd name="connsiteY11" fmla="*/ 10851871 h 11146129"/>
              <a:gd name="connsiteX12" fmla="*/ 0 w 33113923"/>
              <a:gd name="connsiteY12" fmla="*/ 294257 h 11146129"/>
              <a:gd name="connsiteX13" fmla="*/ 294258 w 33113923"/>
              <a:gd name="connsiteY13" fmla="*/ 0 h 11146129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7097634 w 33113923"/>
              <a:gd name="connsiteY11" fmla="*/ 11131335 h 11158048"/>
              <a:gd name="connsiteX12" fmla="*/ 294258 w 33113923"/>
              <a:gd name="connsiteY12" fmla="*/ 11158048 h 11158048"/>
              <a:gd name="connsiteX13" fmla="*/ 0 w 33113923"/>
              <a:gd name="connsiteY13" fmla="*/ 10863790 h 11158048"/>
              <a:gd name="connsiteX14" fmla="*/ 0 w 33113923"/>
              <a:gd name="connsiteY14" fmla="*/ 306176 h 11158048"/>
              <a:gd name="connsiteX15" fmla="*/ 294258 w 33113923"/>
              <a:gd name="connsiteY15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306176 h 11158048"/>
              <a:gd name="connsiteX8" fmla="*/ 33113923 w 33113923"/>
              <a:gd name="connsiteY8" fmla="*/ 10863790 h 11158048"/>
              <a:gd name="connsiteX9" fmla="*/ 32819663 w 33113923"/>
              <a:gd name="connsiteY9" fmla="*/ 11158048 h 11158048"/>
              <a:gd name="connsiteX10" fmla="*/ 7097634 w 33113923"/>
              <a:gd name="connsiteY10" fmla="*/ 11131335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10863790 h 11158048"/>
              <a:gd name="connsiteX8" fmla="*/ 32819663 w 33113923"/>
              <a:gd name="connsiteY8" fmla="*/ 11158048 h 11158048"/>
              <a:gd name="connsiteX9" fmla="*/ 7097634 w 33113923"/>
              <a:gd name="connsiteY9" fmla="*/ 11131335 h 11158048"/>
              <a:gd name="connsiteX10" fmla="*/ 294258 w 33113923"/>
              <a:gd name="connsiteY10" fmla="*/ 11158048 h 11158048"/>
              <a:gd name="connsiteX11" fmla="*/ 0 w 33113923"/>
              <a:gd name="connsiteY11" fmla="*/ 10863790 h 11158048"/>
              <a:gd name="connsiteX12" fmla="*/ 0 w 33113923"/>
              <a:gd name="connsiteY12" fmla="*/ 306176 h 11158048"/>
              <a:gd name="connsiteX13" fmla="*/ 294258 w 33113923"/>
              <a:gd name="connsiteY13" fmla="*/ 11919 h 11158048"/>
              <a:gd name="connsiteX0" fmla="*/ 294258 w 32819663"/>
              <a:gd name="connsiteY0" fmla="*/ 11919 h 11158048"/>
              <a:gd name="connsiteX1" fmla="*/ 1362937 w 32819663"/>
              <a:gd name="connsiteY1" fmla="*/ 11919 h 11158048"/>
              <a:gd name="connsiteX2" fmla="*/ 1358395 w 32819663"/>
              <a:gd name="connsiteY2" fmla="*/ 101879 h 11158048"/>
              <a:gd name="connsiteX3" fmla="*/ 3518635 w 32819663"/>
              <a:gd name="connsiteY3" fmla="*/ 2262119 h 11158048"/>
              <a:gd name="connsiteX4" fmla="*/ 5678875 w 32819663"/>
              <a:gd name="connsiteY4" fmla="*/ 101879 h 11158048"/>
              <a:gd name="connsiteX5" fmla="*/ 5674332 w 32819663"/>
              <a:gd name="connsiteY5" fmla="*/ 11919 h 11158048"/>
              <a:gd name="connsiteX6" fmla="*/ 7097634 w 32819663"/>
              <a:gd name="connsiteY6" fmla="*/ 0 h 11158048"/>
              <a:gd name="connsiteX7" fmla="*/ 32819663 w 32819663"/>
              <a:gd name="connsiteY7" fmla="*/ 11158048 h 11158048"/>
              <a:gd name="connsiteX8" fmla="*/ 7097634 w 32819663"/>
              <a:gd name="connsiteY8" fmla="*/ 11131335 h 11158048"/>
              <a:gd name="connsiteX9" fmla="*/ 294258 w 32819663"/>
              <a:gd name="connsiteY9" fmla="*/ 11158048 h 11158048"/>
              <a:gd name="connsiteX10" fmla="*/ 0 w 32819663"/>
              <a:gd name="connsiteY10" fmla="*/ 10863790 h 11158048"/>
              <a:gd name="connsiteX11" fmla="*/ 0 w 32819663"/>
              <a:gd name="connsiteY11" fmla="*/ 306176 h 11158048"/>
              <a:gd name="connsiteX12" fmla="*/ 294258 w 32819663"/>
              <a:gd name="connsiteY12" fmla="*/ 11919 h 11158048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  <a:gd name="connsiteX0" fmla="*/ 294258 w 7097634"/>
              <a:gd name="connsiteY0" fmla="*/ 343996 h 11490125"/>
              <a:gd name="connsiteX1" fmla="*/ 1362937 w 7097634"/>
              <a:gd name="connsiteY1" fmla="*/ 343996 h 11490125"/>
              <a:gd name="connsiteX2" fmla="*/ 1358395 w 7097634"/>
              <a:gd name="connsiteY2" fmla="*/ 433956 h 11490125"/>
              <a:gd name="connsiteX3" fmla="*/ 3518635 w 7097634"/>
              <a:gd name="connsiteY3" fmla="*/ 2594196 h 11490125"/>
              <a:gd name="connsiteX4" fmla="*/ 5678875 w 7097634"/>
              <a:gd name="connsiteY4" fmla="*/ 433956 h 11490125"/>
              <a:gd name="connsiteX5" fmla="*/ 5674332 w 7097634"/>
              <a:gd name="connsiteY5" fmla="*/ 343996 h 11490125"/>
              <a:gd name="connsiteX6" fmla="*/ 7097634 w 7097634"/>
              <a:gd name="connsiteY6" fmla="*/ 332077 h 11490125"/>
              <a:gd name="connsiteX7" fmla="*/ 7097634 w 7097634"/>
              <a:gd name="connsiteY7" fmla="*/ 11463412 h 11490125"/>
              <a:gd name="connsiteX8" fmla="*/ 294258 w 7097634"/>
              <a:gd name="connsiteY8" fmla="*/ 11490125 h 11490125"/>
              <a:gd name="connsiteX9" fmla="*/ 0 w 7097634"/>
              <a:gd name="connsiteY9" fmla="*/ 11195867 h 11490125"/>
              <a:gd name="connsiteX10" fmla="*/ 0 w 7097634"/>
              <a:gd name="connsiteY10" fmla="*/ 638253 h 11490125"/>
              <a:gd name="connsiteX11" fmla="*/ 294258 w 7097634"/>
              <a:gd name="connsiteY11" fmla="*/ 343996 h 11490125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97634" h="11158048">
                <a:moveTo>
                  <a:pt x="294258" y="11919"/>
                </a:moveTo>
                <a:lnTo>
                  <a:pt x="1362937" y="11919"/>
                </a:lnTo>
                <a:lnTo>
                  <a:pt x="1358395" y="101879"/>
                </a:lnTo>
                <a:cubicBezTo>
                  <a:pt x="1358395" y="1294948"/>
                  <a:pt x="2325567" y="2262119"/>
                  <a:pt x="3518635" y="2262119"/>
                </a:cubicBezTo>
                <a:cubicBezTo>
                  <a:pt x="4711703" y="2262119"/>
                  <a:pt x="5678875" y="1294948"/>
                  <a:pt x="5678875" y="101879"/>
                </a:cubicBezTo>
                <a:lnTo>
                  <a:pt x="5674332" y="11919"/>
                </a:lnTo>
                <a:cubicBezTo>
                  <a:pt x="6148766" y="7946"/>
                  <a:pt x="5682816" y="28363"/>
                  <a:pt x="7097634" y="0"/>
                </a:cubicBezTo>
                <a:lnTo>
                  <a:pt x="7097634" y="11131335"/>
                </a:lnTo>
                <a:lnTo>
                  <a:pt x="294258" y="11158048"/>
                </a:lnTo>
                <a:cubicBezTo>
                  <a:pt x="131744" y="11158048"/>
                  <a:pt x="0" y="11026304"/>
                  <a:pt x="0" y="10863790"/>
                </a:cubicBezTo>
                <a:lnTo>
                  <a:pt x="0" y="306176"/>
                </a:lnTo>
                <a:cubicBezTo>
                  <a:pt x="0" y="143662"/>
                  <a:pt x="131744" y="11919"/>
                  <a:pt x="294258" y="11919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noFill/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>
              <a:lnSpc>
                <a:spcPct val="90000"/>
              </a:lnSpc>
              <a:spcAft>
                <a:spcPts val="727"/>
              </a:spcAft>
            </a:pPr>
            <a:endParaRPr lang="en-US" sz="946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065" y="2717331"/>
            <a:ext cx="2492078" cy="1726627"/>
          </a:xfrm>
          <a:prstGeom prst="rect">
            <a:avLst/>
          </a:prstGeom>
        </p:spPr>
        <p:txBody>
          <a:bodyPr wrap="square" lIns="182857">
            <a:spAutoFit/>
          </a:bodyPr>
          <a:lstStyle/>
          <a:p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Which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 matrix reordering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 algorithm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 to choose?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34123" y="2382090"/>
            <a:ext cx="1938351" cy="941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19" cap="small" dirty="0">
                <a:latin typeface="Roboto Bold" pitchFamily="2" charset="0"/>
                <a:ea typeface="Roboto Bold" pitchFamily="2" charset="0"/>
              </a:rPr>
              <a:t>G</a:t>
            </a:r>
            <a:r>
              <a:rPr lang="en-US" sz="5519" cap="small" dirty="0">
                <a:latin typeface="Roboto Thin" pitchFamily="2" charset="0"/>
                <a:ea typeface="Roboto Thin" pitchFamily="2" charset="0"/>
              </a:rPr>
              <a:t>ui</a:t>
            </a:r>
            <a:r>
              <a:rPr lang="en-US" sz="5519" cap="small" dirty="0">
                <a:solidFill>
                  <a:srgbClr val="D97A28"/>
                </a:solidFill>
                <a:latin typeface="Roboto Thin" pitchFamily="2" charset="0"/>
                <a:ea typeface="Roboto Thin" pitchFamily="2" charset="0"/>
              </a:rPr>
              <a:t>r</a:t>
            </a:r>
            <a:r>
              <a:rPr lang="en-US" sz="5519" cap="small" dirty="0">
                <a:latin typeface="Roboto Thin" pitchFamily="2" charset="0"/>
                <a:ea typeface="Roboto Thin" pitchFamily="2" charset="0"/>
              </a:rPr>
              <a:t>o</a:t>
            </a:r>
            <a:endParaRPr lang="en-US" sz="372" cap="small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44" y="1980500"/>
            <a:ext cx="1660139" cy="1552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9229" y="327345"/>
            <a:ext cx="184731" cy="149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72" dirty="0"/>
          </a:p>
        </p:txBody>
      </p:sp>
      <p:sp>
        <p:nvSpPr>
          <p:cNvPr id="13" name="Rectangle 12"/>
          <p:cNvSpPr/>
          <p:nvPr/>
        </p:nvSpPr>
        <p:spPr>
          <a:xfrm>
            <a:off x="2798343" y="4350649"/>
            <a:ext cx="6207480" cy="477413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>
              <a:lnSpc>
                <a:spcPct val="90000"/>
              </a:lnSpc>
              <a:spcAft>
                <a:spcPts val="727"/>
              </a:spcAft>
            </a:pPr>
            <a:endParaRPr lang="en-US" sz="946" b="1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00970" y="4456119"/>
            <a:ext cx="6067574" cy="384721"/>
          </a:xfrm>
          <a:prstGeom prst="rect">
            <a:avLst/>
          </a:prstGeom>
        </p:spPr>
        <p:txBody>
          <a:bodyPr wrap="square" lIns="99740">
            <a:spAutoFit/>
          </a:bodyPr>
          <a:lstStyle/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71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Reordering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Algorithms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&amp;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Interactive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Exploration</a:t>
            </a:r>
            <a:endParaRPr lang="en-US" sz="1900" dirty="0">
              <a:solidFill>
                <a:schemeClr val="tx1">
                  <a:lumMod val="50000"/>
                  <a:lumOff val="50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70981" y="4417552"/>
            <a:ext cx="337502" cy="405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32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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0D82AA-FE6F-4BB8-8D11-4EE2A1563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8420" y="4751532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17</a:t>
            </a:fld>
            <a:endParaRPr lang="de-DE" dirty="0"/>
          </a:p>
        </p:txBody>
      </p:sp>
      <p:pic>
        <p:nvPicPr>
          <p:cNvPr id="6" name="VAST_2019_Guiro_ReorderingOptions_Final">
            <a:hlinkClick r:id="" action="ppaction://media"/>
            <a:extLst>
              <a:ext uri="{FF2B5EF4-FFF2-40B4-BE49-F238E27FC236}">
                <a16:creationId xmlns:a16="http://schemas.microsoft.com/office/drawing/2014/main" id="{88E704FC-9A48-4A0A-A9E2-8FFBE72E6A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6327" t="4694" r="6208" b="2898"/>
          <a:stretch/>
        </p:blipFill>
        <p:spPr>
          <a:xfrm>
            <a:off x="2977672" y="803725"/>
            <a:ext cx="5848822" cy="3475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6FCE14A1-A45B-4A1E-96A0-C66F3D99A806}"/>
              </a:ext>
            </a:extLst>
          </p:cNvPr>
          <p:cNvSpPr/>
          <p:nvPr/>
        </p:nvSpPr>
        <p:spPr>
          <a:xfrm>
            <a:off x="899592" y="267494"/>
            <a:ext cx="1104853" cy="1104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Font Awesome 5 Free Solid" panose="02000503000000000000" pitchFamily="50" charset="0"/>
                <a:ea typeface="Roboto Black" pitchFamily="2" charset="0"/>
              </a:rPr>
              <a:t></a:t>
            </a:r>
            <a:endParaRPr lang="en-US" sz="5519" dirty="0">
              <a:solidFill>
                <a:prstClr val="white">
                  <a:lumMod val="85000"/>
                </a:prstClr>
              </a:solidFill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562CE7-79EF-4E74-97ED-B96906881868}"/>
              </a:ext>
            </a:extLst>
          </p:cNvPr>
          <p:cNvSpPr/>
          <p:nvPr/>
        </p:nvSpPr>
        <p:spPr>
          <a:xfrm>
            <a:off x="-1614827" y="303246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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9B14D6-B67F-4969-A935-86F8F78BD2A3}"/>
              </a:ext>
            </a:extLst>
          </p:cNvPr>
          <p:cNvSpPr/>
          <p:nvPr/>
        </p:nvSpPr>
        <p:spPr>
          <a:xfrm>
            <a:off x="971600" y="1863864"/>
            <a:ext cx="8258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</a:t>
            </a:r>
            <a:endParaRPr lang="en-US" sz="4800" dirty="0">
              <a:solidFill>
                <a:schemeClr val="tx1">
                  <a:lumMod val="50000"/>
                  <a:lumOff val="50000"/>
                </a:schemeClr>
              </a:solidFill>
              <a:latin typeface="Font Awesome 5 Free Solid" panose="02000503000000000000" pitchFamily="50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34ECF3-D6DE-492B-B7F0-0706B1C21C58}"/>
              </a:ext>
            </a:extLst>
          </p:cNvPr>
          <p:cNvSpPr/>
          <p:nvPr/>
        </p:nvSpPr>
        <p:spPr>
          <a:xfrm>
            <a:off x="-2596782" y="2207263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</a:t>
            </a:r>
          </a:p>
        </p:txBody>
      </p:sp>
    </p:spTree>
    <p:extLst>
      <p:ext uri="{BB962C8B-B14F-4D97-AF65-F5344CB8AC3E}">
        <p14:creationId xmlns:p14="http://schemas.microsoft.com/office/powerpoint/2010/main" val="355068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2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/>
          <p:cNvSpPr/>
          <p:nvPr/>
        </p:nvSpPr>
        <p:spPr>
          <a:xfrm>
            <a:off x="5615966" y="-1207139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>
              <a:buAutoNum type="arabicParenR"/>
            </a:pPr>
            <a:endParaRPr lang="en-US" sz="1018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gray">
          <a:xfrm>
            <a:off x="133065" y="803724"/>
            <a:ext cx="2522921" cy="4024338"/>
          </a:xfrm>
          <a:custGeom>
            <a:avLst/>
            <a:gdLst>
              <a:gd name="connsiteX0" fmla="*/ 294258 w 33113923"/>
              <a:gd name="connsiteY0" fmla="*/ 0 h 11146129"/>
              <a:gd name="connsiteX1" fmla="*/ 1362937 w 33113923"/>
              <a:gd name="connsiteY1" fmla="*/ 0 h 11146129"/>
              <a:gd name="connsiteX2" fmla="*/ 1358395 w 33113923"/>
              <a:gd name="connsiteY2" fmla="*/ 89960 h 11146129"/>
              <a:gd name="connsiteX3" fmla="*/ 3518635 w 33113923"/>
              <a:gd name="connsiteY3" fmla="*/ 2250200 h 11146129"/>
              <a:gd name="connsiteX4" fmla="*/ 5678875 w 33113923"/>
              <a:gd name="connsiteY4" fmla="*/ 89960 h 11146129"/>
              <a:gd name="connsiteX5" fmla="*/ 5674332 w 33113923"/>
              <a:gd name="connsiteY5" fmla="*/ 0 h 11146129"/>
              <a:gd name="connsiteX6" fmla="*/ 32819663 w 33113923"/>
              <a:gd name="connsiteY6" fmla="*/ 0 h 11146129"/>
              <a:gd name="connsiteX7" fmla="*/ 33113923 w 33113923"/>
              <a:gd name="connsiteY7" fmla="*/ 294257 h 11146129"/>
              <a:gd name="connsiteX8" fmla="*/ 33113923 w 33113923"/>
              <a:gd name="connsiteY8" fmla="*/ 10851871 h 11146129"/>
              <a:gd name="connsiteX9" fmla="*/ 32819663 w 33113923"/>
              <a:gd name="connsiteY9" fmla="*/ 11146129 h 11146129"/>
              <a:gd name="connsiteX10" fmla="*/ 294258 w 33113923"/>
              <a:gd name="connsiteY10" fmla="*/ 11146129 h 11146129"/>
              <a:gd name="connsiteX11" fmla="*/ 0 w 33113923"/>
              <a:gd name="connsiteY11" fmla="*/ 10851871 h 11146129"/>
              <a:gd name="connsiteX12" fmla="*/ 0 w 33113923"/>
              <a:gd name="connsiteY12" fmla="*/ 294257 h 11146129"/>
              <a:gd name="connsiteX13" fmla="*/ 294258 w 33113923"/>
              <a:gd name="connsiteY13" fmla="*/ 0 h 11146129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7097634 w 33113923"/>
              <a:gd name="connsiteY11" fmla="*/ 11131335 h 11158048"/>
              <a:gd name="connsiteX12" fmla="*/ 294258 w 33113923"/>
              <a:gd name="connsiteY12" fmla="*/ 11158048 h 11158048"/>
              <a:gd name="connsiteX13" fmla="*/ 0 w 33113923"/>
              <a:gd name="connsiteY13" fmla="*/ 10863790 h 11158048"/>
              <a:gd name="connsiteX14" fmla="*/ 0 w 33113923"/>
              <a:gd name="connsiteY14" fmla="*/ 306176 h 11158048"/>
              <a:gd name="connsiteX15" fmla="*/ 294258 w 33113923"/>
              <a:gd name="connsiteY15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306176 h 11158048"/>
              <a:gd name="connsiteX8" fmla="*/ 33113923 w 33113923"/>
              <a:gd name="connsiteY8" fmla="*/ 10863790 h 11158048"/>
              <a:gd name="connsiteX9" fmla="*/ 32819663 w 33113923"/>
              <a:gd name="connsiteY9" fmla="*/ 11158048 h 11158048"/>
              <a:gd name="connsiteX10" fmla="*/ 7097634 w 33113923"/>
              <a:gd name="connsiteY10" fmla="*/ 11131335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10863790 h 11158048"/>
              <a:gd name="connsiteX8" fmla="*/ 32819663 w 33113923"/>
              <a:gd name="connsiteY8" fmla="*/ 11158048 h 11158048"/>
              <a:gd name="connsiteX9" fmla="*/ 7097634 w 33113923"/>
              <a:gd name="connsiteY9" fmla="*/ 11131335 h 11158048"/>
              <a:gd name="connsiteX10" fmla="*/ 294258 w 33113923"/>
              <a:gd name="connsiteY10" fmla="*/ 11158048 h 11158048"/>
              <a:gd name="connsiteX11" fmla="*/ 0 w 33113923"/>
              <a:gd name="connsiteY11" fmla="*/ 10863790 h 11158048"/>
              <a:gd name="connsiteX12" fmla="*/ 0 w 33113923"/>
              <a:gd name="connsiteY12" fmla="*/ 306176 h 11158048"/>
              <a:gd name="connsiteX13" fmla="*/ 294258 w 33113923"/>
              <a:gd name="connsiteY13" fmla="*/ 11919 h 11158048"/>
              <a:gd name="connsiteX0" fmla="*/ 294258 w 32819663"/>
              <a:gd name="connsiteY0" fmla="*/ 11919 h 11158048"/>
              <a:gd name="connsiteX1" fmla="*/ 1362937 w 32819663"/>
              <a:gd name="connsiteY1" fmla="*/ 11919 h 11158048"/>
              <a:gd name="connsiteX2" fmla="*/ 1358395 w 32819663"/>
              <a:gd name="connsiteY2" fmla="*/ 101879 h 11158048"/>
              <a:gd name="connsiteX3" fmla="*/ 3518635 w 32819663"/>
              <a:gd name="connsiteY3" fmla="*/ 2262119 h 11158048"/>
              <a:gd name="connsiteX4" fmla="*/ 5678875 w 32819663"/>
              <a:gd name="connsiteY4" fmla="*/ 101879 h 11158048"/>
              <a:gd name="connsiteX5" fmla="*/ 5674332 w 32819663"/>
              <a:gd name="connsiteY5" fmla="*/ 11919 h 11158048"/>
              <a:gd name="connsiteX6" fmla="*/ 7097634 w 32819663"/>
              <a:gd name="connsiteY6" fmla="*/ 0 h 11158048"/>
              <a:gd name="connsiteX7" fmla="*/ 32819663 w 32819663"/>
              <a:gd name="connsiteY7" fmla="*/ 11158048 h 11158048"/>
              <a:gd name="connsiteX8" fmla="*/ 7097634 w 32819663"/>
              <a:gd name="connsiteY8" fmla="*/ 11131335 h 11158048"/>
              <a:gd name="connsiteX9" fmla="*/ 294258 w 32819663"/>
              <a:gd name="connsiteY9" fmla="*/ 11158048 h 11158048"/>
              <a:gd name="connsiteX10" fmla="*/ 0 w 32819663"/>
              <a:gd name="connsiteY10" fmla="*/ 10863790 h 11158048"/>
              <a:gd name="connsiteX11" fmla="*/ 0 w 32819663"/>
              <a:gd name="connsiteY11" fmla="*/ 306176 h 11158048"/>
              <a:gd name="connsiteX12" fmla="*/ 294258 w 32819663"/>
              <a:gd name="connsiteY12" fmla="*/ 11919 h 11158048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  <a:gd name="connsiteX0" fmla="*/ 294258 w 7097634"/>
              <a:gd name="connsiteY0" fmla="*/ 343996 h 11490125"/>
              <a:gd name="connsiteX1" fmla="*/ 1362937 w 7097634"/>
              <a:gd name="connsiteY1" fmla="*/ 343996 h 11490125"/>
              <a:gd name="connsiteX2" fmla="*/ 1358395 w 7097634"/>
              <a:gd name="connsiteY2" fmla="*/ 433956 h 11490125"/>
              <a:gd name="connsiteX3" fmla="*/ 3518635 w 7097634"/>
              <a:gd name="connsiteY3" fmla="*/ 2594196 h 11490125"/>
              <a:gd name="connsiteX4" fmla="*/ 5678875 w 7097634"/>
              <a:gd name="connsiteY4" fmla="*/ 433956 h 11490125"/>
              <a:gd name="connsiteX5" fmla="*/ 5674332 w 7097634"/>
              <a:gd name="connsiteY5" fmla="*/ 343996 h 11490125"/>
              <a:gd name="connsiteX6" fmla="*/ 7097634 w 7097634"/>
              <a:gd name="connsiteY6" fmla="*/ 332077 h 11490125"/>
              <a:gd name="connsiteX7" fmla="*/ 7097634 w 7097634"/>
              <a:gd name="connsiteY7" fmla="*/ 11463412 h 11490125"/>
              <a:gd name="connsiteX8" fmla="*/ 294258 w 7097634"/>
              <a:gd name="connsiteY8" fmla="*/ 11490125 h 11490125"/>
              <a:gd name="connsiteX9" fmla="*/ 0 w 7097634"/>
              <a:gd name="connsiteY9" fmla="*/ 11195867 h 11490125"/>
              <a:gd name="connsiteX10" fmla="*/ 0 w 7097634"/>
              <a:gd name="connsiteY10" fmla="*/ 638253 h 11490125"/>
              <a:gd name="connsiteX11" fmla="*/ 294258 w 7097634"/>
              <a:gd name="connsiteY11" fmla="*/ 343996 h 11490125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97634" h="11158048">
                <a:moveTo>
                  <a:pt x="294258" y="11919"/>
                </a:moveTo>
                <a:lnTo>
                  <a:pt x="1362937" y="11919"/>
                </a:lnTo>
                <a:lnTo>
                  <a:pt x="1358395" y="101879"/>
                </a:lnTo>
                <a:cubicBezTo>
                  <a:pt x="1358395" y="1294948"/>
                  <a:pt x="2325567" y="2262119"/>
                  <a:pt x="3518635" y="2262119"/>
                </a:cubicBezTo>
                <a:cubicBezTo>
                  <a:pt x="4711703" y="2262119"/>
                  <a:pt x="5678875" y="1294948"/>
                  <a:pt x="5678875" y="101879"/>
                </a:cubicBezTo>
                <a:lnTo>
                  <a:pt x="5674332" y="11919"/>
                </a:lnTo>
                <a:cubicBezTo>
                  <a:pt x="6148766" y="7946"/>
                  <a:pt x="5682816" y="28363"/>
                  <a:pt x="7097634" y="0"/>
                </a:cubicBezTo>
                <a:lnTo>
                  <a:pt x="7097634" y="11131335"/>
                </a:lnTo>
                <a:lnTo>
                  <a:pt x="294258" y="11158048"/>
                </a:lnTo>
                <a:cubicBezTo>
                  <a:pt x="131744" y="11158048"/>
                  <a:pt x="0" y="11026304"/>
                  <a:pt x="0" y="10863790"/>
                </a:cubicBezTo>
                <a:lnTo>
                  <a:pt x="0" y="306176"/>
                </a:lnTo>
                <a:cubicBezTo>
                  <a:pt x="0" y="143662"/>
                  <a:pt x="131744" y="11919"/>
                  <a:pt x="294258" y="11919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noFill/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>
              <a:lnSpc>
                <a:spcPct val="90000"/>
              </a:lnSpc>
              <a:spcAft>
                <a:spcPts val="727"/>
              </a:spcAft>
            </a:pPr>
            <a:endParaRPr lang="en-US" sz="946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3065" y="2861347"/>
            <a:ext cx="2492078" cy="1726627"/>
          </a:xfrm>
          <a:prstGeom prst="rect">
            <a:avLst/>
          </a:prstGeom>
        </p:spPr>
        <p:txBody>
          <a:bodyPr wrap="square" lIns="182857">
            <a:spAutoFit/>
          </a:bodyPr>
          <a:lstStyle/>
          <a:p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Which local patterns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 are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 hidden 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in my data?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D12C7-76A0-444E-AF37-6AB55465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6441" y="4751532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18</a:t>
            </a:fld>
            <a:endParaRPr lang="de-D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63BA34-842A-4305-B451-9539014A09B9}"/>
              </a:ext>
            </a:extLst>
          </p:cNvPr>
          <p:cNvSpPr/>
          <p:nvPr/>
        </p:nvSpPr>
        <p:spPr>
          <a:xfrm>
            <a:off x="899592" y="267494"/>
            <a:ext cx="1104853" cy="1104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Font Awesome 5 Free Solid" panose="02000503000000000000" pitchFamily="50" charset="0"/>
                <a:ea typeface="Roboto Black" pitchFamily="2" charset="0"/>
              </a:rPr>
              <a:t></a:t>
            </a:r>
            <a:endParaRPr lang="en-US" sz="5519" dirty="0">
              <a:solidFill>
                <a:prstClr val="white">
                  <a:lumMod val="85000"/>
                </a:prstClr>
              </a:solidFill>
              <a:latin typeface="Roboto Black" pitchFamily="2" charset="0"/>
              <a:ea typeface="Roboto Black" pitchFamily="2" charset="0"/>
            </a:endParaRPr>
          </a:p>
        </p:txBody>
      </p:sp>
      <p:pic>
        <p:nvPicPr>
          <p:cNvPr id="1028" name="Picture 4" descr="Bildergebnis für black box">
            <a:extLst>
              <a:ext uri="{FF2B5EF4-FFF2-40B4-BE49-F238E27FC236}">
                <a16:creationId xmlns:a16="http://schemas.microsoft.com/office/drawing/2014/main" id="{09FE4B1D-C1A7-4027-AEA9-356D4A06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205" y="1361954"/>
            <a:ext cx="3037828" cy="19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9FF399-9ED8-4379-A7B8-EB657206D20A}"/>
              </a:ext>
            </a:extLst>
          </p:cNvPr>
          <p:cNvCxnSpPr>
            <a:cxnSpLocks/>
          </p:cNvCxnSpPr>
          <p:nvPr/>
        </p:nvCxnSpPr>
        <p:spPr>
          <a:xfrm>
            <a:off x="2967223" y="2358291"/>
            <a:ext cx="167678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D898C6-64D7-41E8-ADD0-0BE81A933944}"/>
              </a:ext>
            </a:extLst>
          </p:cNvPr>
          <p:cNvSpPr txBox="1"/>
          <p:nvPr/>
        </p:nvSpPr>
        <p:spPr>
          <a:xfrm>
            <a:off x="2915816" y="1905010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Matrix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CBC916-B61D-4ED1-8C1C-8EC655B4E764}"/>
              </a:ext>
            </a:extLst>
          </p:cNvPr>
          <p:cNvCxnSpPr>
            <a:cxnSpLocks/>
          </p:cNvCxnSpPr>
          <p:nvPr/>
        </p:nvCxnSpPr>
        <p:spPr>
          <a:xfrm>
            <a:off x="6739962" y="2356049"/>
            <a:ext cx="167678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AA1AB1-9AEE-40CC-92DD-018B3D95B693}"/>
              </a:ext>
            </a:extLst>
          </p:cNvPr>
          <p:cNvSpPr txBox="1"/>
          <p:nvPr/>
        </p:nvSpPr>
        <p:spPr>
          <a:xfrm>
            <a:off x="6739962" y="1955959"/>
            <a:ext cx="1792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Reordered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Matrix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2E58F5-A7DB-4517-9E58-1302435D9E0C}"/>
              </a:ext>
            </a:extLst>
          </p:cNvPr>
          <p:cNvSpPr txBox="1"/>
          <p:nvPr/>
        </p:nvSpPr>
        <p:spPr>
          <a:xfrm>
            <a:off x="4325007" y="3223444"/>
            <a:ext cx="27638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Guided by</a:t>
            </a:r>
            <a:br>
              <a:rPr lang="en-US" sz="24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Algorithm/</a:t>
            </a:r>
            <a:r>
              <a:rPr lang="en-US" sz="28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Impl</a:t>
            </a:r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.</a:t>
            </a:r>
          </a:p>
          <a:p>
            <a:pPr algn="ctr"/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Quality Metric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BEB21F2-4891-419F-99E0-1C64ECE9CD23}"/>
              </a:ext>
            </a:extLst>
          </p:cNvPr>
          <p:cNvSpPr/>
          <p:nvPr/>
        </p:nvSpPr>
        <p:spPr>
          <a:xfrm>
            <a:off x="-1614827" y="303246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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0D5F5F-F5FF-4730-831F-840E90B1368B}"/>
              </a:ext>
            </a:extLst>
          </p:cNvPr>
          <p:cNvSpPr/>
          <p:nvPr/>
        </p:nvSpPr>
        <p:spPr>
          <a:xfrm>
            <a:off x="1020285" y="188555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</a:t>
            </a:r>
          </a:p>
        </p:txBody>
      </p:sp>
    </p:spTree>
    <p:extLst>
      <p:ext uri="{BB962C8B-B14F-4D97-AF65-F5344CB8AC3E}">
        <p14:creationId xmlns:p14="http://schemas.microsoft.com/office/powerpoint/2010/main" val="188487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 noChangeArrowheads="1"/>
          </p:cNvSpPr>
          <p:nvPr/>
        </p:nvSpPr>
        <p:spPr bwMode="gray">
          <a:xfrm>
            <a:off x="133065" y="803724"/>
            <a:ext cx="2522921" cy="4024338"/>
          </a:xfrm>
          <a:custGeom>
            <a:avLst/>
            <a:gdLst>
              <a:gd name="connsiteX0" fmla="*/ 294258 w 33113923"/>
              <a:gd name="connsiteY0" fmla="*/ 0 h 11146129"/>
              <a:gd name="connsiteX1" fmla="*/ 1362937 w 33113923"/>
              <a:gd name="connsiteY1" fmla="*/ 0 h 11146129"/>
              <a:gd name="connsiteX2" fmla="*/ 1358395 w 33113923"/>
              <a:gd name="connsiteY2" fmla="*/ 89960 h 11146129"/>
              <a:gd name="connsiteX3" fmla="*/ 3518635 w 33113923"/>
              <a:gd name="connsiteY3" fmla="*/ 2250200 h 11146129"/>
              <a:gd name="connsiteX4" fmla="*/ 5678875 w 33113923"/>
              <a:gd name="connsiteY4" fmla="*/ 89960 h 11146129"/>
              <a:gd name="connsiteX5" fmla="*/ 5674332 w 33113923"/>
              <a:gd name="connsiteY5" fmla="*/ 0 h 11146129"/>
              <a:gd name="connsiteX6" fmla="*/ 32819663 w 33113923"/>
              <a:gd name="connsiteY6" fmla="*/ 0 h 11146129"/>
              <a:gd name="connsiteX7" fmla="*/ 33113923 w 33113923"/>
              <a:gd name="connsiteY7" fmla="*/ 294257 h 11146129"/>
              <a:gd name="connsiteX8" fmla="*/ 33113923 w 33113923"/>
              <a:gd name="connsiteY8" fmla="*/ 10851871 h 11146129"/>
              <a:gd name="connsiteX9" fmla="*/ 32819663 w 33113923"/>
              <a:gd name="connsiteY9" fmla="*/ 11146129 h 11146129"/>
              <a:gd name="connsiteX10" fmla="*/ 294258 w 33113923"/>
              <a:gd name="connsiteY10" fmla="*/ 11146129 h 11146129"/>
              <a:gd name="connsiteX11" fmla="*/ 0 w 33113923"/>
              <a:gd name="connsiteY11" fmla="*/ 10851871 h 11146129"/>
              <a:gd name="connsiteX12" fmla="*/ 0 w 33113923"/>
              <a:gd name="connsiteY12" fmla="*/ 294257 h 11146129"/>
              <a:gd name="connsiteX13" fmla="*/ 294258 w 33113923"/>
              <a:gd name="connsiteY13" fmla="*/ 0 h 11146129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7097634 w 33113923"/>
              <a:gd name="connsiteY11" fmla="*/ 11131335 h 11158048"/>
              <a:gd name="connsiteX12" fmla="*/ 294258 w 33113923"/>
              <a:gd name="connsiteY12" fmla="*/ 11158048 h 11158048"/>
              <a:gd name="connsiteX13" fmla="*/ 0 w 33113923"/>
              <a:gd name="connsiteY13" fmla="*/ 10863790 h 11158048"/>
              <a:gd name="connsiteX14" fmla="*/ 0 w 33113923"/>
              <a:gd name="connsiteY14" fmla="*/ 306176 h 11158048"/>
              <a:gd name="connsiteX15" fmla="*/ 294258 w 33113923"/>
              <a:gd name="connsiteY15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306176 h 11158048"/>
              <a:gd name="connsiteX8" fmla="*/ 33113923 w 33113923"/>
              <a:gd name="connsiteY8" fmla="*/ 10863790 h 11158048"/>
              <a:gd name="connsiteX9" fmla="*/ 32819663 w 33113923"/>
              <a:gd name="connsiteY9" fmla="*/ 11158048 h 11158048"/>
              <a:gd name="connsiteX10" fmla="*/ 7097634 w 33113923"/>
              <a:gd name="connsiteY10" fmla="*/ 11131335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10863790 h 11158048"/>
              <a:gd name="connsiteX8" fmla="*/ 32819663 w 33113923"/>
              <a:gd name="connsiteY8" fmla="*/ 11158048 h 11158048"/>
              <a:gd name="connsiteX9" fmla="*/ 7097634 w 33113923"/>
              <a:gd name="connsiteY9" fmla="*/ 11131335 h 11158048"/>
              <a:gd name="connsiteX10" fmla="*/ 294258 w 33113923"/>
              <a:gd name="connsiteY10" fmla="*/ 11158048 h 11158048"/>
              <a:gd name="connsiteX11" fmla="*/ 0 w 33113923"/>
              <a:gd name="connsiteY11" fmla="*/ 10863790 h 11158048"/>
              <a:gd name="connsiteX12" fmla="*/ 0 w 33113923"/>
              <a:gd name="connsiteY12" fmla="*/ 306176 h 11158048"/>
              <a:gd name="connsiteX13" fmla="*/ 294258 w 33113923"/>
              <a:gd name="connsiteY13" fmla="*/ 11919 h 11158048"/>
              <a:gd name="connsiteX0" fmla="*/ 294258 w 32819663"/>
              <a:gd name="connsiteY0" fmla="*/ 11919 h 11158048"/>
              <a:gd name="connsiteX1" fmla="*/ 1362937 w 32819663"/>
              <a:gd name="connsiteY1" fmla="*/ 11919 h 11158048"/>
              <a:gd name="connsiteX2" fmla="*/ 1358395 w 32819663"/>
              <a:gd name="connsiteY2" fmla="*/ 101879 h 11158048"/>
              <a:gd name="connsiteX3" fmla="*/ 3518635 w 32819663"/>
              <a:gd name="connsiteY3" fmla="*/ 2262119 h 11158048"/>
              <a:gd name="connsiteX4" fmla="*/ 5678875 w 32819663"/>
              <a:gd name="connsiteY4" fmla="*/ 101879 h 11158048"/>
              <a:gd name="connsiteX5" fmla="*/ 5674332 w 32819663"/>
              <a:gd name="connsiteY5" fmla="*/ 11919 h 11158048"/>
              <a:gd name="connsiteX6" fmla="*/ 7097634 w 32819663"/>
              <a:gd name="connsiteY6" fmla="*/ 0 h 11158048"/>
              <a:gd name="connsiteX7" fmla="*/ 32819663 w 32819663"/>
              <a:gd name="connsiteY7" fmla="*/ 11158048 h 11158048"/>
              <a:gd name="connsiteX8" fmla="*/ 7097634 w 32819663"/>
              <a:gd name="connsiteY8" fmla="*/ 11131335 h 11158048"/>
              <a:gd name="connsiteX9" fmla="*/ 294258 w 32819663"/>
              <a:gd name="connsiteY9" fmla="*/ 11158048 h 11158048"/>
              <a:gd name="connsiteX10" fmla="*/ 0 w 32819663"/>
              <a:gd name="connsiteY10" fmla="*/ 10863790 h 11158048"/>
              <a:gd name="connsiteX11" fmla="*/ 0 w 32819663"/>
              <a:gd name="connsiteY11" fmla="*/ 306176 h 11158048"/>
              <a:gd name="connsiteX12" fmla="*/ 294258 w 32819663"/>
              <a:gd name="connsiteY12" fmla="*/ 11919 h 11158048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  <a:gd name="connsiteX0" fmla="*/ 294258 w 7097634"/>
              <a:gd name="connsiteY0" fmla="*/ 343996 h 11490125"/>
              <a:gd name="connsiteX1" fmla="*/ 1362937 w 7097634"/>
              <a:gd name="connsiteY1" fmla="*/ 343996 h 11490125"/>
              <a:gd name="connsiteX2" fmla="*/ 1358395 w 7097634"/>
              <a:gd name="connsiteY2" fmla="*/ 433956 h 11490125"/>
              <a:gd name="connsiteX3" fmla="*/ 3518635 w 7097634"/>
              <a:gd name="connsiteY3" fmla="*/ 2594196 h 11490125"/>
              <a:gd name="connsiteX4" fmla="*/ 5678875 w 7097634"/>
              <a:gd name="connsiteY4" fmla="*/ 433956 h 11490125"/>
              <a:gd name="connsiteX5" fmla="*/ 5674332 w 7097634"/>
              <a:gd name="connsiteY5" fmla="*/ 343996 h 11490125"/>
              <a:gd name="connsiteX6" fmla="*/ 7097634 w 7097634"/>
              <a:gd name="connsiteY6" fmla="*/ 332077 h 11490125"/>
              <a:gd name="connsiteX7" fmla="*/ 7097634 w 7097634"/>
              <a:gd name="connsiteY7" fmla="*/ 11463412 h 11490125"/>
              <a:gd name="connsiteX8" fmla="*/ 294258 w 7097634"/>
              <a:gd name="connsiteY8" fmla="*/ 11490125 h 11490125"/>
              <a:gd name="connsiteX9" fmla="*/ 0 w 7097634"/>
              <a:gd name="connsiteY9" fmla="*/ 11195867 h 11490125"/>
              <a:gd name="connsiteX10" fmla="*/ 0 w 7097634"/>
              <a:gd name="connsiteY10" fmla="*/ 638253 h 11490125"/>
              <a:gd name="connsiteX11" fmla="*/ 294258 w 7097634"/>
              <a:gd name="connsiteY11" fmla="*/ 343996 h 11490125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97634" h="11158048">
                <a:moveTo>
                  <a:pt x="294258" y="11919"/>
                </a:moveTo>
                <a:lnTo>
                  <a:pt x="1362937" y="11919"/>
                </a:lnTo>
                <a:lnTo>
                  <a:pt x="1358395" y="101879"/>
                </a:lnTo>
                <a:cubicBezTo>
                  <a:pt x="1358395" y="1294948"/>
                  <a:pt x="2325567" y="2262119"/>
                  <a:pt x="3518635" y="2262119"/>
                </a:cubicBezTo>
                <a:cubicBezTo>
                  <a:pt x="4711703" y="2262119"/>
                  <a:pt x="5678875" y="1294948"/>
                  <a:pt x="5678875" y="101879"/>
                </a:cubicBezTo>
                <a:lnTo>
                  <a:pt x="5674332" y="11919"/>
                </a:lnTo>
                <a:cubicBezTo>
                  <a:pt x="6148766" y="7946"/>
                  <a:pt x="5682816" y="28363"/>
                  <a:pt x="7097634" y="0"/>
                </a:cubicBezTo>
                <a:lnTo>
                  <a:pt x="7097634" y="11131335"/>
                </a:lnTo>
                <a:lnTo>
                  <a:pt x="294258" y="11158048"/>
                </a:lnTo>
                <a:cubicBezTo>
                  <a:pt x="131744" y="11158048"/>
                  <a:pt x="0" y="11026304"/>
                  <a:pt x="0" y="10863790"/>
                </a:cubicBezTo>
                <a:lnTo>
                  <a:pt x="0" y="306176"/>
                </a:lnTo>
                <a:cubicBezTo>
                  <a:pt x="0" y="143662"/>
                  <a:pt x="131744" y="11919"/>
                  <a:pt x="294258" y="11919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noFill/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>
              <a:lnSpc>
                <a:spcPct val="90000"/>
              </a:lnSpc>
              <a:spcAft>
                <a:spcPts val="727"/>
              </a:spcAft>
            </a:pPr>
            <a:endParaRPr lang="en-US" sz="946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D12C7-76A0-444E-AF37-6AB55465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6441" y="4751532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19</a:t>
            </a:fld>
            <a:endParaRPr lang="de-DE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63BA34-842A-4305-B451-9539014A09B9}"/>
              </a:ext>
            </a:extLst>
          </p:cNvPr>
          <p:cNvSpPr/>
          <p:nvPr/>
        </p:nvSpPr>
        <p:spPr>
          <a:xfrm>
            <a:off x="899592" y="267494"/>
            <a:ext cx="1104853" cy="1104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Font Awesome 5 Free Solid" panose="02000503000000000000" pitchFamily="50" charset="0"/>
                <a:ea typeface="Roboto Black" pitchFamily="2" charset="0"/>
              </a:rPr>
              <a:t></a:t>
            </a:r>
            <a:endParaRPr lang="en-US" sz="5519" dirty="0">
              <a:solidFill>
                <a:prstClr val="white">
                  <a:lumMod val="85000"/>
                </a:prstClr>
              </a:solidFill>
              <a:latin typeface="Roboto Black" pitchFamily="2" charset="0"/>
              <a:ea typeface="Roboto Black" pitchFamily="2" charset="0"/>
            </a:endParaRPr>
          </a:p>
        </p:txBody>
      </p:sp>
      <p:pic>
        <p:nvPicPr>
          <p:cNvPr id="1028" name="Picture 4" descr="Bildergebnis für black box">
            <a:extLst>
              <a:ext uri="{FF2B5EF4-FFF2-40B4-BE49-F238E27FC236}">
                <a16:creationId xmlns:a16="http://schemas.microsoft.com/office/drawing/2014/main" id="{09FE4B1D-C1A7-4027-AEA9-356D4A06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205" y="1361954"/>
            <a:ext cx="3037828" cy="19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9FF399-9ED8-4379-A7B8-EB657206D20A}"/>
              </a:ext>
            </a:extLst>
          </p:cNvPr>
          <p:cNvCxnSpPr>
            <a:cxnSpLocks/>
          </p:cNvCxnSpPr>
          <p:nvPr/>
        </p:nvCxnSpPr>
        <p:spPr>
          <a:xfrm>
            <a:off x="2967223" y="2358291"/>
            <a:ext cx="167678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D898C6-64D7-41E8-ADD0-0BE81A933944}"/>
              </a:ext>
            </a:extLst>
          </p:cNvPr>
          <p:cNvSpPr txBox="1"/>
          <p:nvPr/>
        </p:nvSpPr>
        <p:spPr>
          <a:xfrm>
            <a:off x="2915816" y="1905010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Matrix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CBC916-B61D-4ED1-8C1C-8EC655B4E764}"/>
              </a:ext>
            </a:extLst>
          </p:cNvPr>
          <p:cNvCxnSpPr>
            <a:cxnSpLocks/>
          </p:cNvCxnSpPr>
          <p:nvPr/>
        </p:nvCxnSpPr>
        <p:spPr>
          <a:xfrm>
            <a:off x="6739962" y="2356049"/>
            <a:ext cx="1676785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3AA1AB1-9AEE-40CC-92DD-018B3D95B693}"/>
              </a:ext>
            </a:extLst>
          </p:cNvPr>
          <p:cNvSpPr txBox="1"/>
          <p:nvPr/>
        </p:nvSpPr>
        <p:spPr>
          <a:xfrm>
            <a:off x="6739962" y="1955959"/>
            <a:ext cx="17924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Reordered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Matrix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2E58F5-A7DB-4517-9E58-1302435D9E0C}"/>
              </a:ext>
            </a:extLst>
          </p:cNvPr>
          <p:cNvSpPr txBox="1"/>
          <p:nvPr/>
        </p:nvSpPr>
        <p:spPr>
          <a:xfrm>
            <a:off x="2843808" y="3223444"/>
            <a:ext cx="27638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Guided by</a:t>
            </a:r>
            <a:br>
              <a:rPr lang="en-US" sz="24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Algorithm/</a:t>
            </a:r>
            <a:r>
              <a:rPr lang="en-US" sz="28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Impl</a:t>
            </a:r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.</a:t>
            </a:r>
          </a:p>
          <a:p>
            <a:pPr algn="ctr"/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Quality Metric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2B1CE9-25D5-4C58-B803-9235CA0CEECF}"/>
              </a:ext>
            </a:extLst>
          </p:cNvPr>
          <p:cNvSpPr txBox="1"/>
          <p:nvPr/>
        </p:nvSpPr>
        <p:spPr>
          <a:xfrm>
            <a:off x="6794591" y="3205510"/>
            <a:ext cx="1665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Support</a:t>
            </a:r>
            <a:b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Analysis </a:t>
            </a:r>
            <a:b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</a:br>
            <a:r>
              <a:rPr lang="en-US" sz="2800" dirty="0">
                <a:latin typeface="Roboto Black" panose="02000000000000000000" pitchFamily="2" charset="0"/>
                <a:ea typeface="Roboto Black" panose="02000000000000000000" pitchFamily="2" charset="0"/>
              </a:rPr>
              <a:t>Task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3D909B9-8A00-4B00-838B-A145280C9E64}"/>
              </a:ext>
            </a:extLst>
          </p:cNvPr>
          <p:cNvCxnSpPr>
            <a:cxnSpLocks/>
          </p:cNvCxnSpPr>
          <p:nvPr/>
        </p:nvCxnSpPr>
        <p:spPr>
          <a:xfrm>
            <a:off x="5786396" y="3864731"/>
            <a:ext cx="801828" cy="2499"/>
          </a:xfrm>
          <a:prstGeom prst="straightConnector1">
            <a:avLst/>
          </a:prstGeom>
          <a:ln w="73025">
            <a:solidFill>
              <a:srgbClr val="D1692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790684-4A7E-4EC8-A60A-1B8E3D7CE744}"/>
              </a:ext>
            </a:extLst>
          </p:cNvPr>
          <p:cNvSpPr txBox="1"/>
          <p:nvPr/>
        </p:nvSpPr>
        <p:spPr>
          <a:xfrm>
            <a:off x="5962419" y="3272220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9D23B-A4FD-4970-B687-F77285716C52}"/>
              </a:ext>
            </a:extLst>
          </p:cNvPr>
          <p:cNvSpPr/>
          <p:nvPr/>
        </p:nvSpPr>
        <p:spPr>
          <a:xfrm>
            <a:off x="133065" y="2861347"/>
            <a:ext cx="2492078" cy="1726627"/>
          </a:xfrm>
          <a:prstGeom prst="rect">
            <a:avLst/>
          </a:prstGeom>
        </p:spPr>
        <p:txBody>
          <a:bodyPr wrap="square" lIns="182857">
            <a:spAutoFit/>
          </a:bodyPr>
          <a:lstStyle/>
          <a:p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Which local patterns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 are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 hidden 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in my data?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0F63A9-8AC0-41FC-B11B-C218CD177C0B}"/>
              </a:ext>
            </a:extLst>
          </p:cNvPr>
          <p:cNvSpPr/>
          <p:nvPr/>
        </p:nvSpPr>
        <p:spPr>
          <a:xfrm>
            <a:off x="1020285" y="188555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</a:t>
            </a:r>
          </a:p>
        </p:txBody>
      </p:sp>
    </p:spTree>
    <p:extLst>
      <p:ext uri="{BB962C8B-B14F-4D97-AF65-F5344CB8AC3E}">
        <p14:creationId xmlns:p14="http://schemas.microsoft.com/office/powerpoint/2010/main" val="3975882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6AF6CB-1A52-4CA7-A2AB-8D3E4257EE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3851" y="1213512"/>
            <a:ext cx="8467724" cy="3724009"/>
          </a:xfrm>
          <a:custGeom>
            <a:avLst/>
            <a:gdLst>
              <a:gd name="connsiteX0" fmla="*/ 98314 w 8467724"/>
              <a:gd name="connsiteY0" fmla="*/ 0 h 3724009"/>
              <a:gd name="connsiteX1" fmla="*/ 8369410 w 8467724"/>
              <a:gd name="connsiteY1" fmla="*/ 0 h 3724009"/>
              <a:gd name="connsiteX2" fmla="*/ 8467724 w 8467724"/>
              <a:gd name="connsiteY2" fmla="*/ 98314 h 3724009"/>
              <a:gd name="connsiteX3" fmla="*/ 8467724 w 8467724"/>
              <a:gd name="connsiteY3" fmla="*/ 3454064 h 3724009"/>
              <a:gd name="connsiteX4" fmla="*/ 8431335 w 8467724"/>
              <a:gd name="connsiteY4" fmla="*/ 3473815 h 3724009"/>
              <a:gd name="connsiteX5" fmla="*/ 8321385 w 8467724"/>
              <a:gd name="connsiteY5" fmla="*/ 3680606 h 3724009"/>
              <a:gd name="connsiteX6" fmla="*/ 8330148 w 8467724"/>
              <a:gd name="connsiteY6" fmla="*/ 3724009 h 3724009"/>
              <a:gd name="connsiteX7" fmla="*/ 98314 w 8467724"/>
              <a:gd name="connsiteY7" fmla="*/ 3724009 h 3724009"/>
              <a:gd name="connsiteX8" fmla="*/ 0 w 8467724"/>
              <a:gd name="connsiteY8" fmla="*/ 3625695 h 3724009"/>
              <a:gd name="connsiteX9" fmla="*/ 0 w 8467724"/>
              <a:gd name="connsiteY9" fmla="*/ 98314 h 3724009"/>
              <a:gd name="connsiteX10" fmla="*/ 98314 w 8467724"/>
              <a:gd name="connsiteY10" fmla="*/ 0 h 37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7724" h="3724009">
                <a:moveTo>
                  <a:pt x="98314" y="0"/>
                </a:moveTo>
                <a:lnTo>
                  <a:pt x="8369410" y="0"/>
                </a:lnTo>
                <a:cubicBezTo>
                  <a:pt x="8423707" y="0"/>
                  <a:pt x="8467724" y="44017"/>
                  <a:pt x="8467724" y="98314"/>
                </a:cubicBezTo>
                <a:lnTo>
                  <a:pt x="8467724" y="3454064"/>
                </a:lnTo>
                <a:lnTo>
                  <a:pt x="8431335" y="3473815"/>
                </a:lnTo>
                <a:cubicBezTo>
                  <a:pt x="8364999" y="3518630"/>
                  <a:pt x="8321385" y="3594525"/>
                  <a:pt x="8321385" y="3680606"/>
                </a:cubicBezTo>
                <a:lnTo>
                  <a:pt x="8330148" y="3724009"/>
                </a:lnTo>
                <a:lnTo>
                  <a:pt x="98314" y="3724009"/>
                </a:lnTo>
                <a:cubicBezTo>
                  <a:pt x="44017" y="3724009"/>
                  <a:pt x="0" y="3679992"/>
                  <a:pt x="0" y="3625695"/>
                </a:cubicBezTo>
                <a:lnTo>
                  <a:pt x="0" y="98314"/>
                </a:lnTo>
                <a:cubicBezTo>
                  <a:pt x="0" y="44017"/>
                  <a:pt x="44017" y="0"/>
                  <a:pt x="98314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208" y="2003784"/>
            <a:ext cx="108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7591">
              <a:defRPr/>
            </a:pPr>
            <a:r>
              <a:rPr lang="en-US" sz="18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Small</a:t>
            </a:r>
            <a:endParaRPr lang="en-US" sz="1800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15908" y="2003784"/>
            <a:ext cx="1360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7591">
              <a:defRPr/>
            </a:pPr>
            <a:r>
              <a:rPr lang="en-US" sz="18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Medium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146620" y="2003784"/>
            <a:ext cx="1761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7591">
              <a:defRPr/>
            </a:pPr>
            <a:r>
              <a:rPr lang="en-US" sz="18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Large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324600" y="2003784"/>
            <a:ext cx="219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7591">
              <a:defRPr/>
            </a:pPr>
            <a:r>
              <a:rPr lang="en-US" sz="18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Beyond screen</a:t>
            </a:r>
            <a:r>
              <a:rPr lang="en-US" sz="16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 </a:t>
            </a:r>
            <a:r>
              <a:rPr lang="en-US" sz="18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size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5" t="1" r="22043" b="-3271"/>
          <a:stretch/>
        </p:blipFill>
        <p:spPr>
          <a:xfrm>
            <a:off x="4146620" y="2428376"/>
            <a:ext cx="1761890" cy="17995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6571" r="38242" b="11303"/>
          <a:stretch/>
        </p:blipFill>
        <p:spPr>
          <a:xfrm>
            <a:off x="6378780" y="2430866"/>
            <a:ext cx="2081652" cy="1738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372200" y="3808546"/>
            <a:ext cx="1183680" cy="337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7591">
              <a:defRPr/>
            </a:pPr>
            <a:r>
              <a:rPr lang="en-US" sz="1593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HiGlass.io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965" y="2446300"/>
            <a:ext cx="1370386" cy="1359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08" y="2457936"/>
            <a:ext cx="1079488" cy="10745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DFAF13-8065-4D1D-AFFB-015B2EC4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Compact</a:t>
            </a:r>
            <a:r>
              <a:rPr lang="en-US" sz="40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representation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EB3DD-2088-4F98-87E0-D7A48CA3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100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339965-CD4A-44EA-AE85-C43D10B83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Opening and Steering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of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the Black-Box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C191D-03EE-425F-B913-790B1054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20</a:t>
            </a:fld>
            <a:endParaRPr lang="de-DE"/>
          </a:p>
        </p:txBody>
      </p:sp>
      <p:pic>
        <p:nvPicPr>
          <p:cNvPr id="3" name="Picture 2" descr="NodeAndMatrix.pdf - Adobe Acrobat Pro DC">
            <a:extLst>
              <a:ext uri="{FF2B5EF4-FFF2-40B4-BE49-F238E27FC236}">
                <a16:creationId xmlns:a16="http://schemas.microsoft.com/office/drawing/2014/main" id="{5725CA77-ACE8-4C7C-895E-73BB28F444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2" t="19016" r="38143" b="2165"/>
          <a:stretch/>
        </p:blipFill>
        <p:spPr>
          <a:xfrm>
            <a:off x="755576" y="1783534"/>
            <a:ext cx="1698570" cy="167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8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4" name="Picture 13" descr="MainDiagramPipelineV3.pdf - Adobe Acrobat Pro DC">
            <a:extLst>
              <a:ext uri="{FF2B5EF4-FFF2-40B4-BE49-F238E27FC236}">
                <a16:creationId xmlns:a16="http://schemas.microsoft.com/office/drawing/2014/main" id="{CC47DF7B-4CB7-4614-A0AE-FB6D83BCB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 t="31599" r="7011" b="19621"/>
          <a:stretch/>
        </p:blipFill>
        <p:spPr>
          <a:xfrm>
            <a:off x="587169" y="1496445"/>
            <a:ext cx="7969663" cy="2617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3F2ED7-779D-483C-BB92-C8A69159DA02}"/>
              </a:ext>
            </a:extLst>
          </p:cNvPr>
          <p:cNvSpPr/>
          <p:nvPr/>
        </p:nvSpPr>
        <p:spPr>
          <a:xfrm>
            <a:off x="2771800" y="1350837"/>
            <a:ext cx="6228471" cy="3237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6F7CF9-81B8-4830-9BAC-3CF520FC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21</a:t>
            </a:fld>
            <a:endParaRPr lang="de-DE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0506438F-64DE-447F-8E95-8E3CFCC6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Opening and Steering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of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the Black-Box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2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4" name="Picture 13" descr="MainDiagramPipelineV3.pdf - Adobe Acrobat Pro DC">
            <a:extLst>
              <a:ext uri="{FF2B5EF4-FFF2-40B4-BE49-F238E27FC236}">
                <a16:creationId xmlns:a16="http://schemas.microsoft.com/office/drawing/2014/main" id="{CC47DF7B-4CB7-4614-A0AE-FB6D83BCB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 t="31599" r="7011" b="19621"/>
          <a:stretch/>
        </p:blipFill>
        <p:spPr>
          <a:xfrm>
            <a:off x="587169" y="1496445"/>
            <a:ext cx="7969663" cy="26179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3F2ED7-779D-483C-BB92-C8A69159DA02}"/>
              </a:ext>
            </a:extLst>
          </p:cNvPr>
          <p:cNvSpPr/>
          <p:nvPr/>
        </p:nvSpPr>
        <p:spPr>
          <a:xfrm>
            <a:off x="4932040" y="1350837"/>
            <a:ext cx="4068231" cy="3237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C51817-6CCD-409C-87AE-031618D9A4BB}"/>
              </a:ext>
            </a:extLst>
          </p:cNvPr>
          <p:cNvSpPr/>
          <p:nvPr/>
        </p:nvSpPr>
        <p:spPr>
          <a:xfrm>
            <a:off x="3007701" y="1916933"/>
            <a:ext cx="1564299" cy="1605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9A3E503-FB58-48AB-8F69-84CEC109F2FB}"/>
              </a:ext>
            </a:extLst>
          </p:cNvPr>
          <p:cNvSpPr/>
          <p:nvPr/>
        </p:nvSpPr>
        <p:spPr>
          <a:xfrm>
            <a:off x="3319615" y="2271998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933A1C-3AED-4AE8-80DD-1B9B81006912}"/>
              </a:ext>
            </a:extLst>
          </p:cNvPr>
          <p:cNvSpPr/>
          <p:nvPr/>
        </p:nvSpPr>
        <p:spPr>
          <a:xfrm>
            <a:off x="3438678" y="2281523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B6A43D-A763-4311-8ACE-E17382A369C3}"/>
              </a:ext>
            </a:extLst>
          </p:cNvPr>
          <p:cNvSpPr/>
          <p:nvPr/>
        </p:nvSpPr>
        <p:spPr>
          <a:xfrm>
            <a:off x="3438678" y="2174366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72CC59-AA14-45DD-B526-6D5833827C8C}"/>
              </a:ext>
            </a:extLst>
          </p:cNvPr>
          <p:cNvSpPr/>
          <p:nvPr/>
        </p:nvSpPr>
        <p:spPr>
          <a:xfrm>
            <a:off x="3850634" y="2119598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ECA33B-35A4-470B-9245-8B56FD51C54E}"/>
              </a:ext>
            </a:extLst>
          </p:cNvPr>
          <p:cNvSpPr/>
          <p:nvPr/>
        </p:nvSpPr>
        <p:spPr>
          <a:xfrm>
            <a:off x="4155434" y="2152935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E214B6-C7DB-4762-A86D-54EC2E9D74A7}"/>
              </a:ext>
            </a:extLst>
          </p:cNvPr>
          <p:cNvSpPr/>
          <p:nvPr/>
        </p:nvSpPr>
        <p:spPr>
          <a:xfrm>
            <a:off x="3950647" y="2431542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6DF3A6-7A90-4768-B3EC-2ECC8724A53B}"/>
              </a:ext>
            </a:extLst>
          </p:cNvPr>
          <p:cNvSpPr/>
          <p:nvPr/>
        </p:nvSpPr>
        <p:spPr>
          <a:xfrm>
            <a:off x="4179247" y="2560129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C66AC0-84D3-4BC2-B551-2C813DC78A41}"/>
              </a:ext>
            </a:extLst>
          </p:cNvPr>
          <p:cNvSpPr/>
          <p:nvPr/>
        </p:nvSpPr>
        <p:spPr>
          <a:xfrm>
            <a:off x="4079235" y="2826829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179CD4-85B0-4490-955A-DDA504D20ED8}"/>
              </a:ext>
            </a:extLst>
          </p:cNvPr>
          <p:cNvSpPr/>
          <p:nvPr/>
        </p:nvSpPr>
        <p:spPr>
          <a:xfrm>
            <a:off x="3848253" y="3045904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F1B465-0FBC-44E7-95D9-E8B1D0862254}"/>
              </a:ext>
            </a:extLst>
          </p:cNvPr>
          <p:cNvSpPr/>
          <p:nvPr/>
        </p:nvSpPr>
        <p:spPr>
          <a:xfrm>
            <a:off x="3686328" y="3081623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C6C1738-786F-490F-B222-C019C4419137}"/>
              </a:ext>
            </a:extLst>
          </p:cNvPr>
          <p:cNvSpPr/>
          <p:nvPr/>
        </p:nvSpPr>
        <p:spPr>
          <a:xfrm>
            <a:off x="3760146" y="3219735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03DA63-F0C2-4A85-8FB7-944D1A4EE509}"/>
              </a:ext>
            </a:extLst>
          </p:cNvPr>
          <p:cNvSpPr/>
          <p:nvPr/>
        </p:nvSpPr>
        <p:spPr>
          <a:xfrm>
            <a:off x="3924453" y="3262598"/>
            <a:ext cx="90835" cy="9083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21DE4-FC5D-4FAB-B9CE-863684FA8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22</a:t>
            </a:fld>
            <a:endParaRPr lang="de-DE"/>
          </a:p>
        </p:txBody>
      </p:sp>
      <p:sp>
        <p:nvSpPr>
          <p:cNvPr id="26" name="Title 4">
            <a:extLst>
              <a:ext uri="{FF2B5EF4-FFF2-40B4-BE49-F238E27FC236}">
                <a16:creationId xmlns:a16="http://schemas.microsoft.com/office/drawing/2014/main" id="{54B09B64-B05E-4265-B6CB-CFADA5C2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Opening and Steering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of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the Black-Box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B4DCD2-2CCC-4D13-AE50-9A3B57687375}"/>
              </a:ext>
            </a:extLst>
          </p:cNvPr>
          <p:cNvSpPr txBox="1"/>
          <p:nvPr/>
        </p:nvSpPr>
        <p:spPr>
          <a:xfrm>
            <a:off x="5148064" y="2382227"/>
            <a:ext cx="23038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Black" panose="02000000000000000000" pitchFamily="2" charset="0"/>
                <a:ea typeface="Roboto Black" panose="02000000000000000000" pitchFamily="2" charset="0"/>
              </a:rPr>
              <a:t>Model/Result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Representation </a:t>
            </a:r>
          </a:p>
        </p:txBody>
      </p:sp>
    </p:spTree>
    <p:extLst>
      <p:ext uri="{BB962C8B-B14F-4D97-AF65-F5344CB8AC3E}">
        <p14:creationId xmlns:p14="http://schemas.microsoft.com/office/powerpoint/2010/main" val="40634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4" name="Picture 13" descr="MainDiagramPipelineV3.pdf - Adobe Acrobat Pro DC">
            <a:extLst>
              <a:ext uri="{FF2B5EF4-FFF2-40B4-BE49-F238E27FC236}">
                <a16:creationId xmlns:a16="http://schemas.microsoft.com/office/drawing/2014/main" id="{CC47DF7B-4CB7-4614-A0AE-FB6D83BCBE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" t="31599" r="7011" b="19621"/>
          <a:stretch/>
        </p:blipFill>
        <p:spPr>
          <a:xfrm>
            <a:off x="587169" y="1491630"/>
            <a:ext cx="7969663" cy="26179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8934F-4C3F-427B-996B-86DCB7B3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23</a:t>
            </a:fld>
            <a:endParaRPr lang="de-DE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9BB0249-E533-408C-93CA-9E2D63FE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Opening and Steering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of</a:t>
            </a: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the Black-Box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0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br>
              <a:rPr lang="en-US" sz="5019" b="1" dirty="0"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5615966" y="-1207139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>
              <a:buAutoNum type="arabicParenR"/>
            </a:pPr>
            <a:endParaRPr lang="en-US" sz="1018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gray">
          <a:xfrm>
            <a:off x="133065" y="803724"/>
            <a:ext cx="2522921" cy="4024338"/>
          </a:xfrm>
          <a:custGeom>
            <a:avLst/>
            <a:gdLst>
              <a:gd name="connsiteX0" fmla="*/ 294258 w 33113923"/>
              <a:gd name="connsiteY0" fmla="*/ 0 h 11146129"/>
              <a:gd name="connsiteX1" fmla="*/ 1362937 w 33113923"/>
              <a:gd name="connsiteY1" fmla="*/ 0 h 11146129"/>
              <a:gd name="connsiteX2" fmla="*/ 1358395 w 33113923"/>
              <a:gd name="connsiteY2" fmla="*/ 89960 h 11146129"/>
              <a:gd name="connsiteX3" fmla="*/ 3518635 w 33113923"/>
              <a:gd name="connsiteY3" fmla="*/ 2250200 h 11146129"/>
              <a:gd name="connsiteX4" fmla="*/ 5678875 w 33113923"/>
              <a:gd name="connsiteY4" fmla="*/ 89960 h 11146129"/>
              <a:gd name="connsiteX5" fmla="*/ 5674332 w 33113923"/>
              <a:gd name="connsiteY5" fmla="*/ 0 h 11146129"/>
              <a:gd name="connsiteX6" fmla="*/ 32819663 w 33113923"/>
              <a:gd name="connsiteY6" fmla="*/ 0 h 11146129"/>
              <a:gd name="connsiteX7" fmla="*/ 33113923 w 33113923"/>
              <a:gd name="connsiteY7" fmla="*/ 294257 h 11146129"/>
              <a:gd name="connsiteX8" fmla="*/ 33113923 w 33113923"/>
              <a:gd name="connsiteY8" fmla="*/ 10851871 h 11146129"/>
              <a:gd name="connsiteX9" fmla="*/ 32819663 w 33113923"/>
              <a:gd name="connsiteY9" fmla="*/ 11146129 h 11146129"/>
              <a:gd name="connsiteX10" fmla="*/ 294258 w 33113923"/>
              <a:gd name="connsiteY10" fmla="*/ 11146129 h 11146129"/>
              <a:gd name="connsiteX11" fmla="*/ 0 w 33113923"/>
              <a:gd name="connsiteY11" fmla="*/ 10851871 h 11146129"/>
              <a:gd name="connsiteX12" fmla="*/ 0 w 33113923"/>
              <a:gd name="connsiteY12" fmla="*/ 294257 h 11146129"/>
              <a:gd name="connsiteX13" fmla="*/ 294258 w 33113923"/>
              <a:gd name="connsiteY13" fmla="*/ 0 h 11146129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7097634 w 33113923"/>
              <a:gd name="connsiteY11" fmla="*/ 11131335 h 11158048"/>
              <a:gd name="connsiteX12" fmla="*/ 294258 w 33113923"/>
              <a:gd name="connsiteY12" fmla="*/ 11158048 h 11158048"/>
              <a:gd name="connsiteX13" fmla="*/ 0 w 33113923"/>
              <a:gd name="connsiteY13" fmla="*/ 10863790 h 11158048"/>
              <a:gd name="connsiteX14" fmla="*/ 0 w 33113923"/>
              <a:gd name="connsiteY14" fmla="*/ 306176 h 11158048"/>
              <a:gd name="connsiteX15" fmla="*/ 294258 w 33113923"/>
              <a:gd name="connsiteY15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306176 h 11158048"/>
              <a:gd name="connsiteX8" fmla="*/ 33113923 w 33113923"/>
              <a:gd name="connsiteY8" fmla="*/ 10863790 h 11158048"/>
              <a:gd name="connsiteX9" fmla="*/ 32819663 w 33113923"/>
              <a:gd name="connsiteY9" fmla="*/ 11158048 h 11158048"/>
              <a:gd name="connsiteX10" fmla="*/ 7097634 w 33113923"/>
              <a:gd name="connsiteY10" fmla="*/ 11131335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10863790 h 11158048"/>
              <a:gd name="connsiteX8" fmla="*/ 32819663 w 33113923"/>
              <a:gd name="connsiteY8" fmla="*/ 11158048 h 11158048"/>
              <a:gd name="connsiteX9" fmla="*/ 7097634 w 33113923"/>
              <a:gd name="connsiteY9" fmla="*/ 11131335 h 11158048"/>
              <a:gd name="connsiteX10" fmla="*/ 294258 w 33113923"/>
              <a:gd name="connsiteY10" fmla="*/ 11158048 h 11158048"/>
              <a:gd name="connsiteX11" fmla="*/ 0 w 33113923"/>
              <a:gd name="connsiteY11" fmla="*/ 10863790 h 11158048"/>
              <a:gd name="connsiteX12" fmla="*/ 0 w 33113923"/>
              <a:gd name="connsiteY12" fmla="*/ 306176 h 11158048"/>
              <a:gd name="connsiteX13" fmla="*/ 294258 w 33113923"/>
              <a:gd name="connsiteY13" fmla="*/ 11919 h 11158048"/>
              <a:gd name="connsiteX0" fmla="*/ 294258 w 32819663"/>
              <a:gd name="connsiteY0" fmla="*/ 11919 h 11158048"/>
              <a:gd name="connsiteX1" fmla="*/ 1362937 w 32819663"/>
              <a:gd name="connsiteY1" fmla="*/ 11919 h 11158048"/>
              <a:gd name="connsiteX2" fmla="*/ 1358395 w 32819663"/>
              <a:gd name="connsiteY2" fmla="*/ 101879 h 11158048"/>
              <a:gd name="connsiteX3" fmla="*/ 3518635 w 32819663"/>
              <a:gd name="connsiteY3" fmla="*/ 2262119 h 11158048"/>
              <a:gd name="connsiteX4" fmla="*/ 5678875 w 32819663"/>
              <a:gd name="connsiteY4" fmla="*/ 101879 h 11158048"/>
              <a:gd name="connsiteX5" fmla="*/ 5674332 w 32819663"/>
              <a:gd name="connsiteY5" fmla="*/ 11919 h 11158048"/>
              <a:gd name="connsiteX6" fmla="*/ 7097634 w 32819663"/>
              <a:gd name="connsiteY6" fmla="*/ 0 h 11158048"/>
              <a:gd name="connsiteX7" fmla="*/ 32819663 w 32819663"/>
              <a:gd name="connsiteY7" fmla="*/ 11158048 h 11158048"/>
              <a:gd name="connsiteX8" fmla="*/ 7097634 w 32819663"/>
              <a:gd name="connsiteY8" fmla="*/ 11131335 h 11158048"/>
              <a:gd name="connsiteX9" fmla="*/ 294258 w 32819663"/>
              <a:gd name="connsiteY9" fmla="*/ 11158048 h 11158048"/>
              <a:gd name="connsiteX10" fmla="*/ 0 w 32819663"/>
              <a:gd name="connsiteY10" fmla="*/ 10863790 h 11158048"/>
              <a:gd name="connsiteX11" fmla="*/ 0 w 32819663"/>
              <a:gd name="connsiteY11" fmla="*/ 306176 h 11158048"/>
              <a:gd name="connsiteX12" fmla="*/ 294258 w 32819663"/>
              <a:gd name="connsiteY12" fmla="*/ 11919 h 11158048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  <a:gd name="connsiteX0" fmla="*/ 294258 w 7097634"/>
              <a:gd name="connsiteY0" fmla="*/ 343996 h 11490125"/>
              <a:gd name="connsiteX1" fmla="*/ 1362937 w 7097634"/>
              <a:gd name="connsiteY1" fmla="*/ 343996 h 11490125"/>
              <a:gd name="connsiteX2" fmla="*/ 1358395 w 7097634"/>
              <a:gd name="connsiteY2" fmla="*/ 433956 h 11490125"/>
              <a:gd name="connsiteX3" fmla="*/ 3518635 w 7097634"/>
              <a:gd name="connsiteY3" fmla="*/ 2594196 h 11490125"/>
              <a:gd name="connsiteX4" fmla="*/ 5678875 w 7097634"/>
              <a:gd name="connsiteY4" fmla="*/ 433956 h 11490125"/>
              <a:gd name="connsiteX5" fmla="*/ 5674332 w 7097634"/>
              <a:gd name="connsiteY5" fmla="*/ 343996 h 11490125"/>
              <a:gd name="connsiteX6" fmla="*/ 7097634 w 7097634"/>
              <a:gd name="connsiteY6" fmla="*/ 332077 h 11490125"/>
              <a:gd name="connsiteX7" fmla="*/ 7097634 w 7097634"/>
              <a:gd name="connsiteY7" fmla="*/ 11463412 h 11490125"/>
              <a:gd name="connsiteX8" fmla="*/ 294258 w 7097634"/>
              <a:gd name="connsiteY8" fmla="*/ 11490125 h 11490125"/>
              <a:gd name="connsiteX9" fmla="*/ 0 w 7097634"/>
              <a:gd name="connsiteY9" fmla="*/ 11195867 h 11490125"/>
              <a:gd name="connsiteX10" fmla="*/ 0 w 7097634"/>
              <a:gd name="connsiteY10" fmla="*/ 638253 h 11490125"/>
              <a:gd name="connsiteX11" fmla="*/ 294258 w 7097634"/>
              <a:gd name="connsiteY11" fmla="*/ 343996 h 11490125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97634" h="11158048">
                <a:moveTo>
                  <a:pt x="294258" y="11919"/>
                </a:moveTo>
                <a:lnTo>
                  <a:pt x="1362937" y="11919"/>
                </a:lnTo>
                <a:lnTo>
                  <a:pt x="1358395" y="101879"/>
                </a:lnTo>
                <a:cubicBezTo>
                  <a:pt x="1358395" y="1294948"/>
                  <a:pt x="2325567" y="2262119"/>
                  <a:pt x="3518635" y="2262119"/>
                </a:cubicBezTo>
                <a:cubicBezTo>
                  <a:pt x="4711703" y="2262119"/>
                  <a:pt x="5678875" y="1294948"/>
                  <a:pt x="5678875" y="101879"/>
                </a:cubicBezTo>
                <a:lnTo>
                  <a:pt x="5674332" y="11919"/>
                </a:lnTo>
                <a:cubicBezTo>
                  <a:pt x="6148766" y="7946"/>
                  <a:pt x="5682816" y="28363"/>
                  <a:pt x="7097634" y="0"/>
                </a:cubicBezTo>
                <a:lnTo>
                  <a:pt x="7097634" y="11131335"/>
                </a:lnTo>
                <a:lnTo>
                  <a:pt x="294258" y="11158048"/>
                </a:lnTo>
                <a:cubicBezTo>
                  <a:pt x="131744" y="11158048"/>
                  <a:pt x="0" y="11026304"/>
                  <a:pt x="0" y="10863790"/>
                </a:cubicBezTo>
                <a:lnTo>
                  <a:pt x="0" y="306176"/>
                </a:lnTo>
                <a:cubicBezTo>
                  <a:pt x="0" y="143662"/>
                  <a:pt x="131744" y="11919"/>
                  <a:pt x="294258" y="11919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noFill/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>
              <a:lnSpc>
                <a:spcPct val="90000"/>
              </a:lnSpc>
              <a:spcAft>
                <a:spcPts val="727"/>
              </a:spcAft>
            </a:pPr>
            <a:endParaRPr lang="en-US" sz="946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D12C7-76A0-444E-AF37-6AB55465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6441" y="4751532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24</a:t>
            </a:fld>
            <a:endParaRPr lang="de-DE" dirty="0"/>
          </a:p>
        </p:txBody>
      </p:sp>
      <p:pic>
        <p:nvPicPr>
          <p:cNvPr id="2" name="VAST_2019_Guiro_Interactions_Final">
            <a:hlinkClick r:id="" action="ppaction://media"/>
            <a:extLst>
              <a:ext uri="{FF2B5EF4-FFF2-40B4-BE49-F238E27FC236}">
                <a16:creationId xmlns:a16="http://schemas.microsoft.com/office/drawing/2014/main" id="{61029ED1-7633-4E04-AE54-B7E94E33C6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450"/>
                </p14:media>
              </p:ext>
            </p:extLst>
          </p:nvPr>
        </p:nvPicPr>
        <p:blipFill rotWithShape="1">
          <a:blip r:embed="rId5"/>
          <a:srcRect l="6276" t="4759" r="6141" b="2933"/>
          <a:stretch>
            <a:fillRect/>
          </a:stretch>
        </p:blipFill>
        <p:spPr>
          <a:xfrm>
            <a:off x="2798343" y="808663"/>
            <a:ext cx="6207480" cy="3680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>
          <a:xfrm>
            <a:off x="2798343" y="4350649"/>
            <a:ext cx="6207480" cy="477413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>
              <a:lnSpc>
                <a:spcPct val="90000"/>
              </a:lnSpc>
              <a:spcAft>
                <a:spcPts val="727"/>
              </a:spcAft>
            </a:pPr>
            <a:endParaRPr lang="en-US" sz="946" b="1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400970" y="4456119"/>
            <a:ext cx="6283598" cy="384721"/>
          </a:xfrm>
          <a:prstGeom prst="rect">
            <a:avLst/>
          </a:prstGeom>
        </p:spPr>
        <p:txBody>
          <a:bodyPr wrap="square" lIns="99740">
            <a:spAutoFit/>
          </a:bodyPr>
          <a:lstStyle/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2D </a:t>
            </a:r>
            <a:r>
              <a:rPr lang="en-US" sz="19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Proj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for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Algorithm Steering &amp; Understanding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970981" y="4417552"/>
            <a:ext cx="337502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17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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B63BA34-842A-4305-B451-9539014A09B9}"/>
              </a:ext>
            </a:extLst>
          </p:cNvPr>
          <p:cNvSpPr/>
          <p:nvPr/>
        </p:nvSpPr>
        <p:spPr>
          <a:xfrm>
            <a:off x="899592" y="267494"/>
            <a:ext cx="1104853" cy="1104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Font Awesome 5 Free Solid" panose="02000503000000000000" pitchFamily="50" charset="0"/>
                <a:ea typeface="Roboto Black" pitchFamily="2" charset="0"/>
              </a:rPr>
              <a:t></a:t>
            </a:r>
            <a:endParaRPr lang="en-US" sz="5519" dirty="0">
              <a:solidFill>
                <a:prstClr val="white">
                  <a:lumMod val="85000"/>
                </a:prstClr>
              </a:solidFill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836760-6194-428F-AC11-6F5DEFDB0422}"/>
              </a:ext>
            </a:extLst>
          </p:cNvPr>
          <p:cNvSpPr/>
          <p:nvPr/>
        </p:nvSpPr>
        <p:spPr>
          <a:xfrm>
            <a:off x="133065" y="2861347"/>
            <a:ext cx="2492078" cy="1726627"/>
          </a:xfrm>
          <a:prstGeom prst="rect">
            <a:avLst/>
          </a:prstGeom>
        </p:spPr>
        <p:txBody>
          <a:bodyPr wrap="square" lIns="182857">
            <a:spAutoFit/>
          </a:bodyPr>
          <a:lstStyle/>
          <a:p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Which local patterns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 are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 hidden 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in my data?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998C16-9028-4CA0-B377-EBC7F832C1AA}"/>
              </a:ext>
            </a:extLst>
          </p:cNvPr>
          <p:cNvSpPr/>
          <p:nvPr/>
        </p:nvSpPr>
        <p:spPr>
          <a:xfrm>
            <a:off x="-1614827" y="303246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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FB24DF-C5B2-45A1-A6AD-99AC0A7557AA}"/>
              </a:ext>
            </a:extLst>
          </p:cNvPr>
          <p:cNvSpPr/>
          <p:nvPr/>
        </p:nvSpPr>
        <p:spPr>
          <a:xfrm>
            <a:off x="1020285" y="1885551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</a:t>
            </a:r>
          </a:p>
        </p:txBody>
      </p:sp>
    </p:spTree>
    <p:extLst>
      <p:ext uri="{BB962C8B-B14F-4D97-AF65-F5344CB8AC3E}">
        <p14:creationId xmlns:p14="http://schemas.microsoft.com/office/powerpoint/2010/main" val="10436955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2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8934F-4C3F-427B-996B-86DCB7B3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25</a:t>
            </a:fld>
            <a:endParaRPr lang="de-DE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9BB0249-E533-408C-93CA-9E2D63FE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But… </a:t>
            </a:r>
            <a:r>
              <a:rPr lang="en-US" sz="40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How do I know what to optimize?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80F160-7969-4652-9E8E-0D756734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33" y="1890463"/>
            <a:ext cx="2292721" cy="1984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7EC7A-523E-409A-9C9A-06B4E8611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159" y="1868593"/>
            <a:ext cx="2633932" cy="1984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0B008-8F66-45A3-9E4A-BEA779E0C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5701" y="1851670"/>
            <a:ext cx="2857523" cy="223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8934F-4C3F-427B-996B-86DCB7B3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26</a:t>
            </a:fld>
            <a:endParaRPr lang="de-DE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9BB0249-E533-408C-93CA-9E2D63FE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But… </a:t>
            </a:r>
            <a:r>
              <a:rPr lang="en-US" sz="40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How do I know what to optimize?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80F160-7969-4652-9E8E-0D756734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32323"/>
            <a:ext cx="1146463" cy="992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7EC7A-523E-409A-9C9A-06B4E8611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495826"/>
            <a:ext cx="1317083" cy="992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0B008-8F66-45A3-9E4A-BEA779E0C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89" y="3696487"/>
            <a:ext cx="1428890" cy="1115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18528-CA48-4AC9-B65F-60160E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t="32438" r="62493" b="21307"/>
          <a:stretch/>
        </p:blipFill>
        <p:spPr>
          <a:xfrm>
            <a:off x="1842779" y="1609407"/>
            <a:ext cx="2663974" cy="2379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B536E8-03BA-47E7-B844-9E4C573433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6" t="28244" r="14477" b="22064"/>
          <a:stretch/>
        </p:blipFill>
        <p:spPr>
          <a:xfrm>
            <a:off x="4708600" y="1185716"/>
            <a:ext cx="4082976" cy="3788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81F92-498D-42C4-BF41-C068FFADA268}"/>
              </a:ext>
            </a:extLst>
          </p:cNvPr>
          <p:cNvSpPr txBox="1"/>
          <p:nvPr/>
        </p:nvSpPr>
        <p:spPr>
          <a:xfrm>
            <a:off x="2896463" y="1345765"/>
            <a:ext cx="811441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27489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8934F-4C3F-427B-996B-86DCB7B3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27</a:t>
            </a:fld>
            <a:endParaRPr lang="de-DE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9BB0249-E533-408C-93CA-9E2D63FE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But… </a:t>
            </a:r>
            <a:r>
              <a:rPr lang="en-US" sz="40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How do I know what to optimize?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80F160-7969-4652-9E8E-0D756734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232323"/>
            <a:ext cx="1146463" cy="992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7EC7A-523E-409A-9C9A-06B4E8611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2495826"/>
            <a:ext cx="1317083" cy="9922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0B008-8F66-45A3-9E4A-BEA779E0C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89" y="3696487"/>
            <a:ext cx="1428890" cy="1115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218528-CA48-4AC9-B65F-60160E1EA35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t="32438" r="62493" b="21538"/>
          <a:stretch/>
        </p:blipFill>
        <p:spPr>
          <a:xfrm>
            <a:off x="1842779" y="1609407"/>
            <a:ext cx="2663974" cy="23672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05D37C-D14C-4240-9FC2-45D3285141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7" t="26303" r="16079" b="23369"/>
          <a:stretch/>
        </p:blipFill>
        <p:spPr>
          <a:xfrm>
            <a:off x="4640117" y="1038428"/>
            <a:ext cx="3949817" cy="38375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E219E9-ACE6-4C2E-AA73-3BFAE935D3A7}"/>
              </a:ext>
            </a:extLst>
          </p:cNvPr>
          <p:cNvSpPr txBox="1"/>
          <p:nvPr/>
        </p:nvSpPr>
        <p:spPr>
          <a:xfrm>
            <a:off x="2896463" y="1345765"/>
            <a:ext cx="811441" cy="340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Black" panose="02000000000000000000" pitchFamily="2" charset="0"/>
                <a:ea typeface="Roboto Black" panose="02000000000000000000" pitchFamily="2" charset="0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9038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8934F-4C3F-427B-996B-86DCB7B3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28</a:t>
            </a:fld>
            <a:endParaRPr lang="de-DE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9BB0249-E533-408C-93CA-9E2D63FE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But… </a:t>
            </a:r>
            <a:r>
              <a:rPr lang="en-US" sz="4000" dirty="0">
                <a:solidFill>
                  <a:srgbClr val="00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How do I know what to optimize?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F8A1B1-998B-463F-8B73-04C2A77F2E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5" t="31292" r="62375" b="21893"/>
          <a:stretch/>
        </p:blipFill>
        <p:spPr>
          <a:xfrm>
            <a:off x="2206329" y="3003798"/>
            <a:ext cx="2145762" cy="1888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400ECD-5E14-42A9-ACEA-E7C6B588B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5" t="28261" r="13970" b="24804"/>
          <a:stretch/>
        </p:blipFill>
        <p:spPr>
          <a:xfrm>
            <a:off x="4687781" y="1150082"/>
            <a:ext cx="4204699" cy="36251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D51477-FFFB-4CDC-99F1-66DC834978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6" t="32438" r="62493" b="21504"/>
          <a:stretch/>
        </p:blipFill>
        <p:spPr>
          <a:xfrm>
            <a:off x="2263049" y="1063229"/>
            <a:ext cx="2089042" cy="1857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480E0-DC5C-4B3C-A435-75732196F30F}"/>
              </a:ext>
            </a:extLst>
          </p:cNvPr>
          <p:cNvSpPr txBox="1"/>
          <p:nvPr/>
        </p:nvSpPr>
        <p:spPr>
          <a:xfrm>
            <a:off x="539134" y="1740780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Before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1EB8AB-4815-4D82-9934-C83E82026FB6}"/>
              </a:ext>
            </a:extLst>
          </p:cNvPr>
          <p:cNvSpPr txBox="1"/>
          <p:nvPr/>
        </p:nvSpPr>
        <p:spPr>
          <a:xfrm>
            <a:off x="539134" y="3624753"/>
            <a:ext cx="125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Roboto Black" panose="02000000000000000000" pitchFamily="2" charset="0"/>
                <a:ea typeface="Roboto Black" panose="02000000000000000000" pitchFamily="2" charset="0"/>
              </a:rPr>
              <a:t>After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D736BD-F1AA-4C93-80C0-9E11011DD33C}"/>
              </a:ext>
            </a:extLst>
          </p:cNvPr>
          <p:cNvGrpSpPr/>
          <p:nvPr/>
        </p:nvGrpSpPr>
        <p:grpSpPr>
          <a:xfrm>
            <a:off x="2612358" y="1217884"/>
            <a:ext cx="1967355" cy="3472875"/>
            <a:chOff x="2612358" y="1217884"/>
            <a:chExt cx="1967355" cy="34728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A558FB-5CC9-4BD7-AB7E-673C2B6141F1}"/>
                </a:ext>
              </a:extLst>
            </p:cNvPr>
            <p:cNvSpPr/>
            <p:nvPr/>
          </p:nvSpPr>
          <p:spPr>
            <a:xfrm>
              <a:off x="2620071" y="3205239"/>
              <a:ext cx="475483" cy="47548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4448647-D411-4EBC-8B5D-D0E24008E095}"/>
                </a:ext>
              </a:extLst>
            </p:cNvPr>
            <p:cNvSpPr/>
            <p:nvPr/>
          </p:nvSpPr>
          <p:spPr>
            <a:xfrm>
              <a:off x="2620071" y="1217884"/>
              <a:ext cx="475483" cy="47548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0C102FB-0EDD-4ECF-AE00-1A9332636690}"/>
                </a:ext>
              </a:extLst>
            </p:cNvPr>
            <p:cNvCxnSpPr/>
            <p:nvPr/>
          </p:nvCxnSpPr>
          <p:spPr>
            <a:xfrm>
              <a:off x="2620071" y="3680722"/>
              <a:ext cx="707709" cy="1005685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7FA4D03-7E16-4ED4-8652-F10E4D8F31F9}"/>
                </a:ext>
              </a:extLst>
            </p:cNvPr>
            <p:cNvCxnSpPr>
              <a:cxnSpLocks/>
            </p:cNvCxnSpPr>
            <p:nvPr/>
          </p:nvCxnSpPr>
          <p:spPr>
            <a:xfrm>
              <a:off x="3095554" y="3205239"/>
              <a:ext cx="1476446" cy="244967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A81BF5F-49DE-421A-A5CE-151804D36B1F}"/>
                </a:ext>
              </a:extLst>
            </p:cNvPr>
            <p:cNvCxnSpPr>
              <a:cxnSpLocks/>
            </p:cNvCxnSpPr>
            <p:nvPr/>
          </p:nvCxnSpPr>
          <p:spPr>
            <a:xfrm>
              <a:off x="2620071" y="3226032"/>
              <a:ext cx="707709" cy="228526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BB2434-0FE9-485E-8D30-E16A88E3FC20}"/>
                </a:ext>
              </a:extLst>
            </p:cNvPr>
            <p:cNvCxnSpPr>
              <a:cxnSpLocks/>
            </p:cNvCxnSpPr>
            <p:nvPr/>
          </p:nvCxnSpPr>
          <p:spPr>
            <a:xfrm>
              <a:off x="3095554" y="3676370"/>
              <a:ext cx="1464075" cy="1014389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88171F-933A-49F8-A2E2-9DA80ED2C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86" t="36286" r="81846" b="51926"/>
            <a:stretch/>
          </p:blipFill>
          <p:spPr>
            <a:xfrm>
              <a:off x="3327780" y="3454558"/>
              <a:ext cx="1231849" cy="1231849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62D6AC-6BEE-484E-87F9-C392A7068661}"/>
                </a:ext>
              </a:extLst>
            </p:cNvPr>
            <p:cNvCxnSpPr/>
            <p:nvPr/>
          </p:nvCxnSpPr>
          <p:spPr>
            <a:xfrm>
              <a:off x="2627784" y="1696203"/>
              <a:ext cx="707709" cy="1005685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A507749-36B7-4F4B-83F4-7D750E238005}"/>
                </a:ext>
              </a:extLst>
            </p:cNvPr>
            <p:cNvCxnSpPr>
              <a:cxnSpLocks/>
            </p:cNvCxnSpPr>
            <p:nvPr/>
          </p:nvCxnSpPr>
          <p:spPr>
            <a:xfrm>
              <a:off x="3103267" y="1220720"/>
              <a:ext cx="1476446" cy="244967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C5AE9D1-B0F4-4D93-AE4F-503586C386A6}"/>
                </a:ext>
              </a:extLst>
            </p:cNvPr>
            <p:cNvCxnSpPr>
              <a:cxnSpLocks/>
            </p:cNvCxnSpPr>
            <p:nvPr/>
          </p:nvCxnSpPr>
          <p:spPr>
            <a:xfrm>
              <a:off x="2612358" y="1220720"/>
              <a:ext cx="723135" cy="249319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4CBB40E-65F5-4C19-9D3D-C092EE2AA7BA}"/>
                </a:ext>
              </a:extLst>
            </p:cNvPr>
            <p:cNvCxnSpPr>
              <a:cxnSpLocks/>
            </p:cNvCxnSpPr>
            <p:nvPr/>
          </p:nvCxnSpPr>
          <p:spPr>
            <a:xfrm>
              <a:off x="3103267" y="1691851"/>
              <a:ext cx="1464075" cy="1014389"/>
            </a:xfrm>
            <a:prstGeom prst="line">
              <a:avLst/>
            </a:prstGeom>
            <a:ln w="158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782AE97-AD6E-440F-B911-88E855049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8" t="36272" r="81964" b="51940"/>
            <a:stretch/>
          </p:blipFill>
          <p:spPr>
            <a:xfrm>
              <a:off x="3327780" y="1467203"/>
              <a:ext cx="1231849" cy="1231849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3508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br>
              <a:rPr lang="en-US" sz="5019" b="1" dirty="0"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gray">
          <a:xfrm>
            <a:off x="133065" y="803724"/>
            <a:ext cx="2522921" cy="4024338"/>
          </a:xfrm>
          <a:custGeom>
            <a:avLst/>
            <a:gdLst>
              <a:gd name="connsiteX0" fmla="*/ 294258 w 33113923"/>
              <a:gd name="connsiteY0" fmla="*/ 0 h 11146129"/>
              <a:gd name="connsiteX1" fmla="*/ 1362937 w 33113923"/>
              <a:gd name="connsiteY1" fmla="*/ 0 h 11146129"/>
              <a:gd name="connsiteX2" fmla="*/ 1358395 w 33113923"/>
              <a:gd name="connsiteY2" fmla="*/ 89960 h 11146129"/>
              <a:gd name="connsiteX3" fmla="*/ 3518635 w 33113923"/>
              <a:gd name="connsiteY3" fmla="*/ 2250200 h 11146129"/>
              <a:gd name="connsiteX4" fmla="*/ 5678875 w 33113923"/>
              <a:gd name="connsiteY4" fmla="*/ 89960 h 11146129"/>
              <a:gd name="connsiteX5" fmla="*/ 5674332 w 33113923"/>
              <a:gd name="connsiteY5" fmla="*/ 0 h 11146129"/>
              <a:gd name="connsiteX6" fmla="*/ 32819663 w 33113923"/>
              <a:gd name="connsiteY6" fmla="*/ 0 h 11146129"/>
              <a:gd name="connsiteX7" fmla="*/ 33113923 w 33113923"/>
              <a:gd name="connsiteY7" fmla="*/ 294257 h 11146129"/>
              <a:gd name="connsiteX8" fmla="*/ 33113923 w 33113923"/>
              <a:gd name="connsiteY8" fmla="*/ 10851871 h 11146129"/>
              <a:gd name="connsiteX9" fmla="*/ 32819663 w 33113923"/>
              <a:gd name="connsiteY9" fmla="*/ 11146129 h 11146129"/>
              <a:gd name="connsiteX10" fmla="*/ 294258 w 33113923"/>
              <a:gd name="connsiteY10" fmla="*/ 11146129 h 11146129"/>
              <a:gd name="connsiteX11" fmla="*/ 0 w 33113923"/>
              <a:gd name="connsiteY11" fmla="*/ 10851871 h 11146129"/>
              <a:gd name="connsiteX12" fmla="*/ 0 w 33113923"/>
              <a:gd name="connsiteY12" fmla="*/ 294257 h 11146129"/>
              <a:gd name="connsiteX13" fmla="*/ 294258 w 33113923"/>
              <a:gd name="connsiteY13" fmla="*/ 0 h 11146129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7097634 w 33113923"/>
              <a:gd name="connsiteY11" fmla="*/ 11131335 h 11158048"/>
              <a:gd name="connsiteX12" fmla="*/ 294258 w 33113923"/>
              <a:gd name="connsiteY12" fmla="*/ 11158048 h 11158048"/>
              <a:gd name="connsiteX13" fmla="*/ 0 w 33113923"/>
              <a:gd name="connsiteY13" fmla="*/ 10863790 h 11158048"/>
              <a:gd name="connsiteX14" fmla="*/ 0 w 33113923"/>
              <a:gd name="connsiteY14" fmla="*/ 306176 h 11158048"/>
              <a:gd name="connsiteX15" fmla="*/ 294258 w 33113923"/>
              <a:gd name="connsiteY15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306176 h 11158048"/>
              <a:gd name="connsiteX8" fmla="*/ 33113923 w 33113923"/>
              <a:gd name="connsiteY8" fmla="*/ 10863790 h 11158048"/>
              <a:gd name="connsiteX9" fmla="*/ 32819663 w 33113923"/>
              <a:gd name="connsiteY9" fmla="*/ 11158048 h 11158048"/>
              <a:gd name="connsiteX10" fmla="*/ 7097634 w 33113923"/>
              <a:gd name="connsiteY10" fmla="*/ 11131335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10863790 h 11158048"/>
              <a:gd name="connsiteX8" fmla="*/ 32819663 w 33113923"/>
              <a:gd name="connsiteY8" fmla="*/ 11158048 h 11158048"/>
              <a:gd name="connsiteX9" fmla="*/ 7097634 w 33113923"/>
              <a:gd name="connsiteY9" fmla="*/ 11131335 h 11158048"/>
              <a:gd name="connsiteX10" fmla="*/ 294258 w 33113923"/>
              <a:gd name="connsiteY10" fmla="*/ 11158048 h 11158048"/>
              <a:gd name="connsiteX11" fmla="*/ 0 w 33113923"/>
              <a:gd name="connsiteY11" fmla="*/ 10863790 h 11158048"/>
              <a:gd name="connsiteX12" fmla="*/ 0 w 33113923"/>
              <a:gd name="connsiteY12" fmla="*/ 306176 h 11158048"/>
              <a:gd name="connsiteX13" fmla="*/ 294258 w 33113923"/>
              <a:gd name="connsiteY13" fmla="*/ 11919 h 11158048"/>
              <a:gd name="connsiteX0" fmla="*/ 294258 w 32819663"/>
              <a:gd name="connsiteY0" fmla="*/ 11919 h 11158048"/>
              <a:gd name="connsiteX1" fmla="*/ 1362937 w 32819663"/>
              <a:gd name="connsiteY1" fmla="*/ 11919 h 11158048"/>
              <a:gd name="connsiteX2" fmla="*/ 1358395 w 32819663"/>
              <a:gd name="connsiteY2" fmla="*/ 101879 h 11158048"/>
              <a:gd name="connsiteX3" fmla="*/ 3518635 w 32819663"/>
              <a:gd name="connsiteY3" fmla="*/ 2262119 h 11158048"/>
              <a:gd name="connsiteX4" fmla="*/ 5678875 w 32819663"/>
              <a:gd name="connsiteY4" fmla="*/ 101879 h 11158048"/>
              <a:gd name="connsiteX5" fmla="*/ 5674332 w 32819663"/>
              <a:gd name="connsiteY5" fmla="*/ 11919 h 11158048"/>
              <a:gd name="connsiteX6" fmla="*/ 7097634 w 32819663"/>
              <a:gd name="connsiteY6" fmla="*/ 0 h 11158048"/>
              <a:gd name="connsiteX7" fmla="*/ 32819663 w 32819663"/>
              <a:gd name="connsiteY7" fmla="*/ 11158048 h 11158048"/>
              <a:gd name="connsiteX8" fmla="*/ 7097634 w 32819663"/>
              <a:gd name="connsiteY8" fmla="*/ 11131335 h 11158048"/>
              <a:gd name="connsiteX9" fmla="*/ 294258 w 32819663"/>
              <a:gd name="connsiteY9" fmla="*/ 11158048 h 11158048"/>
              <a:gd name="connsiteX10" fmla="*/ 0 w 32819663"/>
              <a:gd name="connsiteY10" fmla="*/ 10863790 h 11158048"/>
              <a:gd name="connsiteX11" fmla="*/ 0 w 32819663"/>
              <a:gd name="connsiteY11" fmla="*/ 306176 h 11158048"/>
              <a:gd name="connsiteX12" fmla="*/ 294258 w 32819663"/>
              <a:gd name="connsiteY12" fmla="*/ 11919 h 11158048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  <a:gd name="connsiteX0" fmla="*/ 294258 w 7097634"/>
              <a:gd name="connsiteY0" fmla="*/ 343996 h 11490125"/>
              <a:gd name="connsiteX1" fmla="*/ 1362937 w 7097634"/>
              <a:gd name="connsiteY1" fmla="*/ 343996 h 11490125"/>
              <a:gd name="connsiteX2" fmla="*/ 1358395 w 7097634"/>
              <a:gd name="connsiteY2" fmla="*/ 433956 h 11490125"/>
              <a:gd name="connsiteX3" fmla="*/ 3518635 w 7097634"/>
              <a:gd name="connsiteY3" fmla="*/ 2594196 h 11490125"/>
              <a:gd name="connsiteX4" fmla="*/ 5678875 w 7097634"/>
              <a:gd name="connsiteY4" fmla="*/ 433956 h 11490125"/>
              <a:gd name="connsiteX5" fmla="*/ 5674332 w 7097634"/>
              <a:gd name="connsiteY5" fmla="*/ 343996 h 11490125"/>
              <a:gd name="connsiteX6" fmla="*/ 7097634 w 7097634"/>
              <a:gd name="connsiteY6" fmla="*/ 332077 h 11490125"/>
              <a:gd name="connsiteX7" fmla="*/ 7097634 w 7097634"/>
              <a:gd name="connsiteY7" fmla="*/ 11463412 h 11490125"/>
              <a:gd name="connsiteX8" fmla="*/ 294258 w 7097634"/>
              <a:gd name="connsiteY8" fmla="*/ 11490125 h 11490125"/>
              <a:gd name="connsiteX9" fmla="*/ 0 w 7097634"/>
              <a:gd name="connsiteY9" fmla="*/ 11195867 h 11490125"/>
              <a:gd name="connsiteX10" fmla="*/ 0 w 7097634"/>
              <a:gd name="connsiteY10" fmla="*/ 638253 h 11490125"/>
              <a:gd name="connsiteX11" fmla="*/ 294258 w 7097634"/>
              <a:gd name="connsiteY11" fmla="*/ 343996 h 11490125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97634" h="11158048">
                <a:moveTo>
                  <a:pt x="294258" y="11919"/>
                </a:moveTo>
                <a:lnTo>
                  <a:pt x="1362937" y="11919"/>
                </a:lnTo>
                <a:lnTo>
                  <a:pt x="1358395" y="101879"/>
                </a:lnTo>
                <a:cubicBezTo>
                  <a:pt x="1358395" y="1294948"/>
                  <a:pt x="2325567" y="2262119"/>
                  <a:pt x="3518635" y="2262119"/>
                </a:cubicBezTo>
                <a:cubicBezTo>
                  <a:pt x="4711703" y="2262119"/>
                  <a:pt x="5678875" y="1294948"/>
                  <a:pt x="5678875" y="101879"/>
                </a:cubicBezTo>
                <a:lnTo>
                  <a:pt x="5674332" y="11919"/>
                </a:lnTo>
                <a:cubicBezTo>
                  <a:pt x="6148766" y="7946"/>
                  <a:pt x="5682816" y="28363"/>
                  <a:pt x="7097634" y="0"/>
                </a:cubicBezTo>
                <a:lnTo>
                  <a:pt x="7097634" y="11131335"/>
                </a:lnTo>
                <a:lnTo>
                  <a:pt x="294258" y="11158048"/>
                </a:lnTo>
                <a:cubicBezTo>
                  <a:pt x="131744" y="11158048"/>
                  <a:pt x="0" y="11026304"/>
                  <a:pt x="0" y="10863790"/>
                </a:cubicBezTo>
                <a:lnTo>
                  <a:pt x="0" y="306176"/>
                </a:lnTo>
                <a:cubicBezTo>
                  <a:pt x="0" y="143662"/>
                  <a:pt x="131744" y="11919"/>
                  <a:pt x="294258" y="11919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noFill/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>
              <a:lnSpc>
                <a:spcPct val="90000"/>
              </a:lnSpc>
              <a:spcAft>
                <a:spcPts val="727"/>
              </a:spcAft>
            </a:pPr>
            <a:endParaRPr lang="en-US" sz="946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1C9118-1CAE-4F90-A0EB-611B8D86038C}"/>
              </a:ext>
            </a:extLst>
          </p:cNvPr>
          <p:cNvSpPr/>
          <p:nvPr/>
        </p:nvSpPr>
        <p:spPr>
          <a:xfrm>
            <a:off x="2978637" y="808663"/>
            <a:ext cx="105519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AST_2019_Guiro_QualityMetrics_Final">
            <a:hlinkClick r:id="" action="ppaction://media"/>
            <a:extLst>
              <a:ext uri="{FF2B5EF4-FFF2-40B4-BE49-F238E27FC236}">
                <a16:creationId xmlns:a16="http://schemas.microsoft.com/office/drawing/2014/main" id="{9E4C8295-45EA-48CE-88B2-8483138DC9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323" t="4792" r="6193" b="2992"/>
          <a:stretch/>
        </p:blipFill>
        <p:spPr>
          <a:xfrm>
            <a:off x="2798343" y="808663"/>
            <a:ext cx="6207480" cy="368059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798343" y="4350649"/>
            <a:ext cx="6207480" cy="477413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>
              <a:lnSpc>
                <a:spcPct val="90000"/>
              </a:lnSpc>
              <a:spcAft>
                <a:spcPts val="727"/>
              </a:spcAft>
            </a:pPr>
            <a:endParaRPr lang="en-US" sz="946" b="1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400970" y="4456119"/>
            <a:ext cx="5310711" cy="384721"/>
          </a:xfrm>
          <a:prstGeom prst="rect">
            <a:avLst/>
          </a:prstGeom>
        </p:spPr>
        <p:txBody>
          <a:bodyPr wrap="square" lIns="99740">
            <a:spAutoFit/>
          </a:bodyPr>
          <a:lstStyle/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Quality Metrics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&amp; Index-by-Index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Comparison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970981" y="4417552"/>
            <a:ext cx="337502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17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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2C96D-0226-4B73-9117-C2320B88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6441" y="4766393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29</a:t>
            </a:fld>
            <a:endParaRPr lang="de-DE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97F554-62CF-49A4-89FC-17A7EA3A4EDC}"/>
              </a:ext>
            </a:extLst>
          </p:cNvPr>
          <p:cNvSpPr/>
          <p:nvPr/>
        </p:nvSpPr>
        <p:spPr>
          <a:xfrm>
            <a:off x="899592" y="267494"/>
            <a:ext cx="1104853" cy="1104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Font Awesome 5 Free Solid" panose="02000503000000000000" pitchFamily="50" charset="0"/>
                <a:ea typeface="Roboto Black" pitchFamily="2" charset="0"/>
              </a:rPr>
              <a:t></a:t>
            </a:r>
            <a:endParaRPr lang="en-US" sz="5519" dirty="0">
              <a:solidFill>
                <a:prstClr val="white">
                  <a:lumMod val="85000"/>
                </a:prstClr>
              </a:solidFill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E9E1D5-46FB-4900-946F-8904BD62D384}"/>
              </a:ext>
            </a:extLst>
          </p:cNvPr>
          <p:cNvSpPr/>
          <p:nvPr/>
        </p:nvSpPr>
        <p:spPr>
          <a:xfrm>
            <a:off x="133065" y="2789339"/>
            <a:ext cx="2492078" cy="1726627"/>
          </a:xfrm>
          <a:prstGeom prst="rect">
            <a:avLst/>
          </a:prstGeom>
        </p:spPr>
        <p:txBody>
          <a:bodyPr wrap="square" lIns="182857">
            <a:spAutoFit/>
          </a:bodyPr>
          <a:lstStyle/>
          <a:p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How to </a:t>
            </a:r>
            <a:b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</a:b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design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 better 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reordering 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algorithms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?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6A893F-7342-41D9-8C10-56F5D08F880B}"/>
              </a:ext>
            </a:extLst>
          </p:cNvPr>
          <p:cNvSpPr/>
          <p:nvPr/>
        </p:nvSpPr>
        <p:spPr>
          <a:xfrm>
            <a:off x="1009292" y="185167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</a:t>
            </a:r>
          </a:p>
        </p:txBody>
      </p:sp>
    </p:spTree>
    <p:extLst>
      <p:ext uri="{BB962C8B-B14F-4D97-AF65-F5344CB8AC3E}">
        <p14:creationId xmlns:p14="http://schemas.microsoft.com/office/powerpoint/2010/main" val="27060515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5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DFAF13-8065-4D1D-AFFB-015B2EC4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000000"/>
                </a:solidFill>
              </a:rPr>
              <a:t>No </a:t>
            </a:r>
            <a:r>
              <a:rPr lang="en-US" sz="4000" dirty="0" err="1">
                <a:solidFill>
                  <a:srgbClr val="000000"/>
                </a:solidFill>
              </a:rPr>
              <a:t>Overplotting</a:t>
            </a:r>
            <a:r>
              <a:rPr lang="en-US" sz="4000" dirty="0">
                <a:solidFill>
                  <a:srgbClr val="00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Issues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1E711B-3063-4C03-BE31-F575D40A42D9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40752" y="1213512"/>
            <a:ext cx="5398248" cy="3172928"/>
          </a:xfrm>
          <a:prstGeom prst="roundRect">
            <a:avLst>
              <a:gd name="adj" fmla="val 2640"/>
            </a:avLst>
          </a:pr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52364" rIns="0" bIns="0"/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8" name="Picture 2" descr="QCD/conf5_0-4x4-10 graph">
            <a:extLst>
              <a:ext uri="{FF2B5EF4-FFF2-40B4-BE49-F238E27FC236}">
                <a16:creationId xmlns:a16="http://schemas.microsoft.com/office/drawing/2014/main" id="{2E9CA798-D4E4-4929-B2EE-1CCBD7E74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930" y="1744603"/>
            <a:ext cx="1911493" cy="19221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QCD/conf5_0-4x4-10">
            <a:extLst>
              <a:ext uri="{FF2B5EF4-FFF2-40B4-BE49-F238E27FC236}">
                <a16:creationId xmlns:a16="http://schemas.microsoft.com/office/drawing/2014/main" id="{BBC53A8D-5047-4740-A477-6F97776E7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t="8125" r="17695" b="10900"/>
          <a:stretch/>
        </p:blipFill>
        <p:spPr bwMode="auto">
          <a:xfrm>
            <a:off x="4891663" y="1748687"/>
            <a:ext cx="1912585" cy="19217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hteck 3">
            <a:extLst>
              <a:ext uri="{FF2B5EF4-FFF2-40B4-BE49-F238E27FC236}">
                <a16:creationId xmlns:a16="http://schemas.microsoft.com/office/drawing/2014/main" id="{ED1B66D8-AB44-400B-BC54-F9B80DA93430}"/>
              </a:ext>
            </a:extLst>
          </p:cNvPr>
          <p:cNvSpPr/>
          <p:nvPr/>
        </p:nvSpPr>
        <p:spPr>
          <a:xfrm>
            <a:off x="2267744" y="3867894"/>
            <a:ext cx="425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de-DE" sz="9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Quantum </a:t>
            </a:r>
            <a:r>
              <a:rPr lang="de-DE" sz="900" dirty="0" err="1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chemistry</a:t>
            </a:r>
            <a:r>
              <a:rPr lang="de-DE" sz="9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problem</a:t>
            </a:r>
            <a:r>
              <a:rPr lang="de-DE" sz="9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: Quantum </a:t>
            </a:r>
            <a:r>
              <a:rPr lang="de-DE" sz="900" dirty="0" err="1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chromodynamics</a:t>
            </a:r>
            <a:r>
              <a:rPr lang="de-DE" sz="9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conf</a:t>
            </a:r>
            <a:r>
              <a:rPr lang="de-DE" sz="9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5.0-00l 4x4-1000: </a:t>
            </a:r>
            <a:br>
              <a:rPr lang="de-DE" sz="9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</a:br>
            <a:r>
              <a:rPr lang="de-DE" sz="900" b="1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3072</a:t>
            </a:r>
            <a:r>
              <a:rPr lang="de-DE" sz="9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Nodes; </a:t>
            </a:r>
            <a:r>
              <a:rPr lang="de-DE" sz="900" b="1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119,808</a:t>
            </a:r>
            <a:r>
              <a:rPr lang="de-DE" sz="9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de-DE" sz="900" dirty="0" err="1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Edges</a:t>
            </a:r>
            <a:endParaRPr lang="de-DE" sz="900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1" name="Rechteck 92">
            <a:extLst>
              <a:ext uri="{FF2B5EF4-FFF2-40B4-BE49-F238E27FC236}">
                <a16:creationId xmlns:a16="http://schemas.microsoft.com/office/drawing/2014/main" id="{49693D29-1F52-4A0C-88B4-423724A757EC}"/>
              </a:ext>
            </a:extLst>
          </p:cNvPr>
          <p:cNvSpPr/>
          <p:nvPr/>
        </p:nvSpPr>
        <p:spPr>
          <a:xfrm>
            <a:off x="323850" y="4932532"/>
            <a:ext cx="7107689" cy="17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7591">
              <a:defRPr/>
            </a:pPr>
            <a:r>
              <a:rPr lang="en-US" sz="509" dirty="0">
                <a:solidFill>
                  <a:prstClr val="black">
                    <a:lumMod val="50000"/>
                    <a:lumOff val="50000"/>
                  </a:prstClr>
                </a:solidFill>
                <a:latin typeface="Roboto Light" pitchFamily="2" charset="0"/>
                <a:ea typeface="Roboto Light" pitchFamily="2" charset="0"/>
              </a:rPr>
              <a:t>Images courtesy: The </a:t>
            </a:r>
            <a:r>
              <a:rPr lang="en-US" sz="509" dirty="0" err="1">
                <a:solidFill>
                  <a:prstClr val="black">
                    <a:lumMod val="50000"/>
                    <a:lumOff val="50000"/>
                  </a:prstClr>
                </a:solidFill>
                <a:latin typeface="Roboto Light" pitchFamily="2" charset="0"/>
                <a:ea typeface="Roboto Light" pitchFamily="2" charset="0"/>
              </a:rPr>
              <a:t>SuiteSparse</a:t>
            </a:r>
            <a:r>
              <a:rPr lang="en-US" sz="509" dirty="0">
                <a:solidFill>
                  <a:prstClr val="black">
                    <a:lumMod val="50000"/>
                    <a:lumOff val="50000"/>
                  </a:prstClr>
                </a:solidFill>
                <a:latin typeface="Roboto Light" pitchFamily="2" charset="0"/>
                <a:ea typeface="Roboto Light" pitchFamily="2" charset="0"/>
              </a:rPr>
              <a:t> Matrix Collection (formerly known as the University of Florida Sparse Matrix Collection) https://www.cise.ufl.edu/research/sparse/matrices/QCD/conf5_0-4x4-10.html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C8113-E7BD-4753-A633-3C75CEBC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579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endParaRPr lang="en-US" sz="5019" b="1" dirty="0"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</a:pPr>
            <a:br>
              <a:rPr lang="en-US" sz="5019" b="1" dirty="0"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gray">
          <a:xfrm>
            <a:off x="133065" y="803724"/>
            <a:ext cx="2522921" cy="4024338"/>
          </a:xfrm>
          <a:custGeom>
            <a:avLst/>
            <a:gdLst>
              <a:gd name="connsiteX0" fmla="*/ 294258 w 33113923"/>
              <a:gd name="connsiteY0" fmla="*/ 0 h 11146129"/>
              <a:gd name="connsiteX1" fmla="*/ 1362937 w 33113923"/>
              <a:gd name="connsiteY1" fmla="*/ 0 h 11146129"/>
              <a:gd name="connsiteX2" fmla="*/ 1358395 w 33113923"/>
              <a:gd name="connsiteY2" fmla="*/ 89960 h 11146129"/>
              <a:gd name="connsiteX3" fmla="*/ 3518635 w 33113923"/>
              <a:gd name="connsiteY3" fmla="*/ 2250200 h 11146129"/>
              <a:gd name="connsiteX4" fmla="*/ 5678875 w 33113923"/>
              <a:gd name="connsiteY4" fmla="*/ 89960 h 11146129"/>
              <a:gd name="connsiteX5" fmla="*/ 5674332 w 33113923"/>
              <a:gd name="connsiteY5" fmla="*/ 0 h 11146129"/>
              <a:gd name="connsiteX6" fmla="*/ 32819663 w 33113923"/>
              <a:gd name="connsiteY6" fmla="*/ 0 h 11146129"/>
              <a:gd name="connsiteX7" fmla="*/ 33113923 w 33113923"/>
              <a:gd name="connsiteY7" fmla="*/ 294257 h 11146129"/>
              <a:gd name="connsiteX8" fmla="*/ 33113923 w 33113923"/>
              <a:gd name="connsiteY8" fmla="*/ 10851871 h 11146129"/>
              <a:gd name="connsiteX9" fmla="*/ 32819663 w 33113923"/>
              <a:gd name="connsiteY9" fmla="*/ 11146129 h 11146129"/>
              <a:gd name="connsiteX10" fmla="*/ 294258 w 33113923"/>
              <a:gd name="connsiteY10" fmla="*/ 11146129 h 11146129"/>
              <a:gd name="connsiteX11" fmla="*/ 0 w 33113923"/>
              <a:gd name="connsiteY11" fmla="*/ 10851871 h 11146129"/>
              <a:gd name="connsiteX12" fmla="*/ 0 w 33113923"/>
              <a:gd name="connsiteY12" fmla="*/ 294257 h 11146129"/>
              <a:gd name="connsiteX13" fmla="*/ 294258 w 33113923"/>
              <a:gd name="connsiteY13" fmla="*/ 0 h 11146129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2819663 w 33113923"/>
              <a:gd name="connsiteY7" fmla="*/ 11919 h 11158048"/>
              <a:gd name="connsiteX8" fmla="*/ 33113923 w 33113923"/>
              <a:gd name="connsiteY8" fmla="*/ 306176 h 11158048"/>
              <a:gd name="connsiteX9" fmla="*/ 33113923 w 33113923"/>
              <a:gd name="connsiteY9" fmla="*/ 10863790 h 11158048"/>
              <a:gd name="connsiteX10" fmla="*/ 32819663 w 33113923"/>
              <a:gd name="connsiteY10" fmla="*/ 11158048 h 11158048"/>
              <a:gd name="connsiteX11" fmla="*/ 7097634 w 33113923"/>
              <a:gd name="connsiteY11" fmla="*/ 11131335 h 11158048"/>
              <a:gd name="connsiteX12" fmla="*/ 294258 w 33113923"/>
              <a:gd name="connsiteY12" fmla="*/ 11158048 h 11158048"/>
              <a:gd name="connsiteX13" fmla="*/ 0 w 33113923"/>
              <a:gd name="connsiteY13" fmla="*/ 10863790 h 11158048"/>
              <a:gd name="connsiteX14" fmla="*/ 0 w 33113923"/>
              <a:gd name="connsiteY14" fmla="*/ 306176 h 11158048"/>
              <a:gd name="connsiteX15" fmla="*/ 294258 w 33113923"/>
              <a:gd name="connsiteY15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306176 h 11158048"/>
              <a:gd name="connsiteX8" fmla="*/ 33113923 w 33113923"/>
              <a:gd name="connsiteY8" fmla="*/ 10863790 h 11158048"/>
              <a:gd name="connsiteX9" fmla="*/ 32819663 w 33113923"/>
              <a:gd name="connsiteY9" fmla="*/ 11158048 h 11158048"/>
              <a:gd name="connsiteX10" fmla="*/ 7097634 w 33113923"/>
              <a:gd name="connsiteY10" fmla="*/ 11131335 h 11158048"/>
              <a:gd name="connsiteX11" fmla="*/ 294258 w 33113923"/>
              <a:gd name="connsiteY11" fmla="*/ 11158048 h 11158048"/>
              <a:gd name="connsiteX12" fmla="*/ 0 w 33113923"/>
              <a:gd name="connsiteY12" fmla="*/ 10863790 h 11158048"/>
              <a:gd name="connsiteX13" fmla="*/ 0 w 33113923"/>
              <a:gd name="connsiteY13" fmla="*/ 306176 h 11158048"/>
              <a:gd name="connsiteX14" fmla="*/ 294258 w 33113923"/>
              <a:gd name="connsiteY14" fmla="*/ 11919 h 11158048"/>
              <a:gd name="connsiteX0" fmla="*/ 294258 w 33113923"/>
              <a:gd name="connsiteY0" fmla="*/ 11919 h 11158048"/>
              <a:gd name="connsiteX1" fmla="*/ 1362937 w 33113923"/>
              <a:gd name="connsiteY1" fmla="*/ 11919 h 11158048"/>
              <a:gd name="connsiteX2" fmla="*/ 1358395 w 33113923"/>
              <a:gd name="connsiteY2" fmla="*/ 101879 h 11158048"/>
              <a:gd name="connsiteX3" fmla="*/ 3518635 w 33113923"/>
              <a:gd name="connsiteY3" fmla="*/ 2262119 h 11158048"/>
              <a:gd name="connsiteX4" fmla="*/ 5678875 w 33113923"/>
              <a:gd name="connsiteY4" fmla="*/ 101879 h 11158048"/>
              <a:gd name="connsiteX5" fmla="*/ 5674332 w 33113923"/>
              <a:gd name="connsiteY5" fmla="*/ 11919 h 11158048"/>
              <a:gd name="connsiteX6" fmla="*/ 7097634 w 33113923"/>
              <a:gd name="connsiteY6" fmla="*/ 0 h 11158048"/>
              <a:gd name="connsiteX7" fmla="*/ 33113923 w 33113923"/>
              <a:gd name="connsiteY7" fmla="*/ 10863790 h 11158048"/>
              <a:gd name="connsiteX8" fmla="*/ 32819663 w 33113923"/>
              <a:gd name="connsiteY8" fmla="*/ 11158048 h 11158048"/>
              <a:gd name="connsiteX9" fmla="*/ 7097634 w 33113923"/>
              <a:gd name="connsiteY9" fmla="*/ 11131335 h 11158048"/>
              <a:gd name="connsiteX10" fmla="*/ 294258 w 33113923"/>
              <a:gd name="connsiteY10" fmla="*/ 11158048 h 11158048"/>
              <a:gd name="connsiteX11" fmla="*/ 0 w 33113923"/>
              <a:gd name="connsiteY11" fmla="*/ 10863790 h 11158048"/>
              <a:gd name="connsiteX12" fmla="*/ 0 w 33113923"/>
              <a:gd name="connsiteY12" fmla="*/ 306176 h 11158048"/>
              <a:gd name="connsiteX13" fmla="*/ 294258 w 33113923"/>
              <a:gd name="connsiteY13" fmla="*/ 11919 h 11158048"/>
              <a:gd name="connsiteX0" fmla="*/ 294258 w 32819663"/>
              <a:gd name="connsiteY0" fmla="*/ 11919 h 11158048"/>
              <a:gd name="connsiteX1" fmla="*/ 1362937 w 32819663"/>
              <a:gd name="connsiteY1" fmla="*/ 11919 h 11158048"/>
              <a:gd name="connsiteX2" fmla="*/ 1358395 w 32819663"/>
              <a:gd name="connsiteY2" fmla="*/ 101879 h 11158048"/>
              <a:gd name="connsiteX3" fmla="*/ 3518635 w 32819663"/>
              <a:gd name="connsiteY3" fmla="*/ 2262119 h 11158048"/>
              <a:gd name="connsiteX4" fmla="*/ 5678875 w 32819663"/>
              <a:gd name="connsiteY4" fmla="*/ 101879 h 11158048"/>
              <a:gd name="connsiteX5" fmla="*/ 5674332 w 32819663"/>
              <a:gd name="connsiteY5" fmla="*/ 11919 h 11158048"/>
              <a:gd name="connsiteX6" fmla="*/ 7097634 w 32819663"/>
              <a:gd name="connsiteY6" fmla="*/ 0 h 11158048"/>
              <a:gd name="connsiteX7" fmla="*/ 32819663 w 32819663"/>
              <a:gd name="connsiteY7" fmla="*/ 11158048 h 11158048"/>
              <a:gd name="connsiteX8" fmla="*/ 7097634 w 32819663"/>
              <a:gd name="connsiteY8" fmla="*/ 11131335 h 11158048"/>
              <a:gd name="connsiteX9" fmla="*/ 294258 w 32819663"/>
              <a:gd name="connsiteY9" fmla="*/ 11158048 h 11158048"/>
              <a:gd name="connsiteX10" fmla="*/ 0 w 32819663"/>
              <a:gd name="connsiteY10" fmla="*/ 10863790 h 11158048"/>
              <a:gd name="connsiteX11" fmla="*/ 0 w 32819663"/>
              <a:gd name="connsiteY11" fmla="*/ 306176 h 11158048"/>
              <a:gd name="connsiteX12" fmla="*/ 294258 w 32819663"/>
              <a:gd name="connsiteY12" fmla="*/ 11919 h 11158048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  <a:gd name="connsiteX0" fmla="*/ 294258 w 7097634"/>
              <a:gd name="connsiteY0" fmla="*/ 343996 h 11490125"/>
              <a:gd name="connsiteX1" fmla="*/ 1362937 w 7097634"/>
              <a:gd name="connsiteY1" fmla="*/ 343996 h 11490125"/>
              <a:gd name="connsiteX2" fmla="*/ 1358395 w 7097634"/>
              <a:gd name="connsiteY2" fmla="*/ 433956 h 11490125"/>
              <a:gd name="connsiteX3" fmla="*/ 3518635 w 7097634"/>
              <a:gd name="connsiteY3" fmla="*/ 2594196 h 11490125"/>
              <a:gd name="connsiteX4" fmla="*/ 5678875 w 7097634"/>
              <a:gd name="connsiteY4" fmla="*/ 433956 h 11490125"/>
              <a:gd name="connsiteX5" fmla="*/ 5674332 w 7097634"/>
              <a:gd name="connsiteY5" fmla="*/ 343996 h 11490125"/>
              <a:gd name="connsiteX6" fmla="*/ 7097634 w 7097634"/>
              <a:gd name="connsiteY6" fmla="*/ 332077 h 11490125"/>
              <a:gd name="connsiteX7" fmla="*/ 7097634 w 7097634"/>
              <a:gd name="connsiteY7" fmla="*/ 11463412 h 11490125"/>
              <a:gd name="connsiteX8" fmla="*/ 294258 w 7097634"/>
              <a:gd name="connsiteY8" fmla="*/ 11490125 h 11490125"/>
              <a:gd name="connsiteX9" fmla="*/ 0 w 7097634"/>
              <a:gd name="connsiteY9" fmla="*/ 11195867 h 11490125"/>
              <a:gd name="connsiteX10" fmla="*/ 0 w 7097634"/>
              <a:gd name="connsiteY10" fmla="*/ 638253 h 11490125"/>
              <a:gd name="connsiteX11" fmla="*/ 294258 w 7097634"/>
              <a:gd name="connsiteY11" fmla="*/ 343996 h 11490125"/>
              <a:gd name="connsiteX0" fmla="*/ 294258 w 7097634"/>
              <a:gd name="connsiteY0" fmla="*/ 11919 h 11158048"/>
              <a:gd name="connsiteX1" fmla="*/ 1362937 w 7097634"/>
              <a:gd name="connsiteY1" fmla="*/ 11919 h 11158048"/>
              <a:gd name="connsiteX2" fmla="*/ 1358395 w 7097634"/>
              <a:gd name="connsiteY2" fmla="*/ 101879 h 11158048"/>
              <a:gd name="connsiteX3" fmla="*/ 3518635 w 7097634"/>
              <a:gd name="connsiteY3" fmla="*/ 2262119 h 11158048"/>
              <a:gd name="connsiteX4" fmla="*/ 5678875 w 7097634"/>
              <a:gd name="connsiteY4" fmla="*/ 101879 h 11158048"/>
              <a:gd name="connsiteX5" fmla="*/ 5674332 w 7097634"/>
              <a:gd name="connsiteY5" fmla="*/ 11919 h 11158048"/>
              <a:gd name="connsiteX6" fmla="*/ 7097634 w 7097634"/>
              <a:gd name="connsiteY6" fmla="*/ 0 h 11158048"/>
              <a:gd name="connsiteX7" fmla="*/ 7097634 w 7097634"/>
              <a:gd name="connsiteY7" fmla="*/ 11131335 h 11158048"/>
              <a:gd name="connsiteX8" fmla="*/ 294258 w 7097634"/>
              <a:gd name="connsiteY8" fmla="*/ 11158048 h 11158048"/>
              <a:gd name="connsiteX9" fmla="*/ 0 w 7097634"/>
              <a:gd name="connsiteY9" fmla="*/ 10863790 h 11158048"/>
              <a:gd name="connsiteX10" fmla="*/ 0 w 7097634"/>
              <a:gd name="connsiteY10" fmla="*/ 306176 h 11158048"/>
              <a:gd name="connsiteX11" fmla="*/ 294258 w 7097634"/>
              <a:gd name="connsiteY11" fmla="*/ 11919 h 1115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97634" h="11158048">
                <a:moveTo>
                  <a:pt x="294258" y="11919"/>
                </a:moveTo>
                <a:lnTo>
                  <a:pt x="1362937" y="11919"/>
                </a:lnTo>
                <a:lnTo>
                  <a:pt x="1358395" y="101879"/>
                </a:lnTo>
                <a:cubicBezTo>
                  <a:pt x="1358395" y="1294948"/>
                  <a:pt x="2325567" y="2262119"/>
                  <a:pt x="3518635" y="2262119"/>
                </a:cubicBezTo>
                <a:cubicBezTo>
                  <a:pt x="4711703" y="2262119"/>
                  <a:pt x="5678875" y="1294948"/>
                  <a:pt x="5678875" y="101879"/>
                </a:cubicBezTo>
                <a:lnTo>
                  <a:pt x="5674332" y="11919"/>
                </a:lnTo>
                <a:cubicBezTo>
                  <a:pt x="6148766" y="7946"/>
                  <a:pt x="5682816" y="28363"/>
                  <a:pt x="7097634" y="0"/>
                </a:cubicBezTo>
                <a:lnTo>
                  <a:pt x="7097634" y="11131335"/>
                </a:lnTo>
                <a:lnTo>
                  <a:pt x="294258" y="11158048"/>
                </a:lnTo>
                <a:cubicBezTo>
                  <a:pt x="131744" y="11158048"/>
                  <a:pt x="0" y="11026304"/>
                  <a:pt x="0" y="10863790"/>
                </a:cubicBezTo>
                <a:lnTo>
                  <a:pt x="0" y="306176"/>
                </a:lnTo>
                <a:cubicBezTo>
                  <a:pt x="0" y="143662"/>
                  <a:pt x="131744" y="11919"/>
                  <a:pt x="294258" y="11919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noFill/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>
              <a:lnSpc>
                <a:spcPct val="90000"/>
              </a:lnSpc>
              <a:spcAft>
                <a:spcPts val="727"/>
              </a:spcAft>
            </a:pPr>
            <a:endParaRPr lang="en-US" sz="946" b="1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98343" y="4350649"/>
            <a:ext cx="6207480" cy="477413"/>
          </a:xfrm>
          <a:prstGeom prst="rect">
            <a:avLst/>
          </a:prstGeom>
          <a:solidFill>
            <a:schemeClr val="bg1">
              <a:alpha val="88000"/>
            </a:schemeClr>
          </a:solidFill>
          <a:ln w="12700" algn="ctr">
            <a:noFill/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>
              <a:lnSpc>
                <a:spcPct val="90000"/>
              </a:lnSpc>
              <a:spcAft>
                <a:spcPts val="727"/>
              </a:spcAft>
            </a:pPr>
            <a:endParaRPr lang="en-US" sz="946" b="1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400970" y="4456119"/>
            <a:ext cx="5310711" cy="384721"/>
          </a:xfrm>
          <a:prstGeom prst="rect">
            <a:avLst/>
          </a:prstGeom>
        </p:spPr>
        <p:txBody>
          <a:bodyPr wrap="square" lIns="99740">
            <a:spAutoFit/>
          </a:bodyPr>
          <a:lstStyle/>
          <a:p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Quality Metrics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&amp; Index-by-Index </a:t>
            </a:r>
            <a:r>
              <a:rPr lang="en-US" sz="19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Comparison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970981" y="4417552"/>
            <a:ext cx="337502" cy="433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17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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2C96D-0226-4B73-9117-C2320B88F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6441" y="4766393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30</a:t>
            </a:fld>
            <a:endParaRPr lang="de-DE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97F554-62CF-49A4-89FC-17A7EA3A4EDC}"/>
              </a:ext>
            </a:extLst>
          </p:cNvPr>
          <p:cNvSpPr/>
          <p:nvPr/>
        </p:nvSpPr>
        <p:spPr>
          <a:xfrm>
            <a:off x="899592" y="267494"/>
            <a:ext cx="1104853" cy="1104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Font Awesome 5 Free Solid" panose="02000503000000000000" pitchFamily="50" charset="0"/>
                <a:ea typeface="Roboto Black" pitchFamily="2" charset="0"/>
              </a:rPr>
              <a:t></a:t>
            </a:r>
            <a:endParaRPr lang="en-US" sz="5519" dirty="0">
              <a:solidFill>
                <a:prstClr val="white">
                  <a:lumMod val="85000"/>
                </a:prstClr>
              </a:solidFill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E9E1D5-46FB-4900-946F-8904BD62D384}"/>
              </a:ext>
            </a:extLst>
          </p:cNvPr>
          <p:cNvSpPr/>
          <p:nvPr/>
        </p:nvSpPr>
        <p:spPr>
          <a:xfrm>
            <a:off x="133065" y="2789339"/>
            <a:ext cx="2492078" cy="1726627"/>
          </a:xfrm>
          <a:prstGeom prst="rect">
            <a:avLst/>
          </a:prstGeom>
        </p:spPr>
        <p:txBody>
          <a:bodyPr wrap="square" lIns="182857">
            <a:spAutoFit/>
          </a:bodyPr>
          <a:lstStyle/>
          <a:p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How to </a:t>
            </a:r>
            <a:b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</a:b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design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 better 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reordering 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Black" pitchFamily="2" charset="0"/>
                <a:ea typeface="Roboto Black" pitchFamily="2" charset="0"/>
              </a:rPr>
              <a:t>algorithms</a:t>
            </a:r>
            <a:r>
              <a:rPr lang="en-US" sz="2655" dirty="0">
                <a:solidFill>
                  <a:schemeClr val="tx1">
                    <a:lumMod val="50000"/>
                    <a:lumOff val="50000"/>
                  </a:schemeClr>
                </a:solidFill>
                <a:latin typeface="Roboto Light" pitchFamily="2" charset="0"/>
                <a:ea typeface="Roboto Light" pitchFamily="2" charset="0"/>
              </a:rPr>
              <a:t>?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6A893F-7342-41D9-8C10-56F5D08F880B}"/>
              </a:ext>
            </a:extLst>
          </p:cNvPr>
          <p:cNvSpPr/>
          <p:nvPr/>
        </p:nvSpPr>
        <p:spPr>
          <a:xfrm>
            <a:off x="1009292" y="1851670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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6209A8B-C1FD-48ED-AB6D-5DAFEE37E2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" r="713"/>
          <a:stretch/>
        </p:blipFill>
        <p:spPr>
          <a:xfrm>
            <a:off x="3131840" y="2076587"/>
            <a:ext cx="3888431" cy="20402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92F4B37-B74A-4EE5-B7B6-AD160C5B7B7B}"/>
              </a:ext>
            </a:extLst>
          </p:cNvPr>
          <p:cNvGrpSpPr/>
          <p:nvPr/>
        </p:nvGrpSpPr>
        <p:grpSpPr>
          <a:xfrm>
            <a:off x="6115832" y="871123"/>
            <a:ext cx="2128576" cy="2040239"/>
            <a:chOff x="2497140" y="3403643"/>
            <a:chExt cx="1504274" cy="144184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4D4F3E0-20CE-4F93-AE21-7DE58178F094}"/>
                </a:ext>
              </a:extLst>
            </p:cNvPr>
            <p:cNvSpPr/>
            <p:nvPr/>
          </p:nvSpPr>
          <p:spPr>
            <a:xfrm>
              <a:off x="2497140" y="3403643"/>
              <a:ext cx="1504274" cy="1441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AC63705-66A8-46C0-9DD5-0C5B6F385087}"/>
                </a:ext>
              </a:extLst>
            </p:cNvPr>
            <p:cNvGrpSpPr/>
            <p:nvPr/>
          </p:nvGrpSpPr>
          <p:grpSpPr>
            <a:xfrm>
              <a:off x="2497140" y="3417677"/>
              <a:ext cx="1504274" cy="1427812"/>
              <a:chOff x="1580546" y="1623331"/>
              <a:chExt cx="3268903" cy="310274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53C8F2F-FF6A-4222-81E3-40CB709527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34" t="24676" r="22583" b="15594"/>
              <a:stretch/>
            </p:blipFill>
            <p:spPr>
              <a:xfrm>
                <a:off x="1650012" y="1623331"/>
                <a:ext cx="3053965" cy="307224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57FD380-C7EA-43EC-BF92-A463ECEC41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34" t="25269" r="20697" b="15593"/>
              <a:stretch/>
            </p:blipFill>
            <p:spPr>
              <a:xfrm>
                <a:off x="1650012" y="1653829"/>
                <a:ext cx="3199437" cy="304174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DCB0EB8-B754-4A64-A370-A7ED854EC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933" t="24676" r="21759" b="15594"/>
              <a:stretch/>
            </p:blipFill>
            <p:spPr>
              <a:xfrm>
                <a:off x="1580546" y="1623331"/>
                <a:ext cx="3187001" cy="307224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470C936-9209-45E0-9E2E-AAE8BE69DA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106" t="25496" r="22600" b="15054"/>
              <a:stretch/>
            </p:blipFill>
            <p:spPr>
              <a:xfrm>
                <a:off x="1580546" y="1653829"/>
                <a:ext cx="3123431" cy="30722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43959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3287"/>
            <a:ext cx="7772400" cy="1102519"/>
          </a:xfrm>
        </p:spPr>
        <p:txBody>
          <a:bodyPr/>
          <a:lstStyle/>
          <a:p>
            <a:pPr algn="ctr"/>
            <a:r>
              <a:rPr lang="en-US" dirty="0"/>
              <a:t>Evaluation/Results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3818" y="3003261"/>
            <a:ext cx="5400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53818" y="3003261"/>
            <a:ext cx="4500000" cy="0"/>
          </a:xfrm>
          <a:prstGeom prst="line">
            <a:avLst/>
          </a:prstGeom>
          <a:ln>
            <a:solidFill>
              <a:srgbClr val="C8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2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A3DA4A4-E92D-409A-ADD8-C74940782539}"/>
              </a:ext>
            </a:extLst>
          </p:cNvPr>
          <p:cNvSpPr/>
          <p:nvPr/>
        </p:nvSpPr>
        <p:spPr>
          <a:xfrm>
            <a:off x="344361" y="1549376"/>
            <a:ext cx="8447214" cy="3388145"/>
          </a:xfrm>
          <a:custGeom>
            <a:avLst/>
            <a:gdLst>
              <a:gd name="connsiteX0" fmla="*/ 155143 w 8447214"/>
              <a:gd name="connsiteY0" fmla="*/ 0 h 3388145"/>
              <a:gd name="connsiteX1" fmla="*/ 328862 w 8447214"/>
              <a:gd name="connsiteY1" fmla="*/ 0 h 3388145"/>
              <a:gd name="connsiteX2" fmla="*/ 326543 w 8447214"/>
              <a:gd name="connsiteY2" fmla="*/ 23004 h 3388145"/>
              <a:gd name="connsiteX3" fmla="*/ 872105 w 8447214"/>
              <a:gd name="connsiteY3" fmla="*/ 568566 h 3388145"/>
              <a:gd name="connsiteX4" fmla="*/ 1417667 w 8447214"/>
              <a:gd name="connsiteY4" fmla="*/ 23004 h 3388145"/>
              <a:gd name="connsiteX5" fmla="*/ 1415348 w 8447214"/>
              <a:gd name="connsiteY5" fmla="*/ 0 h 3388145"/>
              <a:gd name="connsiteX6" fmla="*/ 8292071 w 8447214"/>
              <a:gd name="connsiteY6" fmla="*/ 0 h 3388145"/>
              <a:gd name="connsiteX7" fmla="*/ 8447214 w 8447214"/>
              <a:gd name="connsiteY7" fmla="*/ 155143 h 3388145"/>
              <a:gd name="connsiteX8" fmla="*/ 8447214 w 8447214"/>
              <a:gd name="connsiteY8" fmla="*/ 3122605 h 3388145"/>
              <a:gd name="connsiteX9" fmla="*/ 8418941 w 8447214"/>
              <a:gd name="connsiteY9" fmla="*/ 3137951 h 3388145"/>
              <a:gd name="connsiteX10" fmla="*/ 8308991 w 8447214"/>
              <a:gd name="connsiteY10" fmla="*/ 3344742 h 3388145"/>
              <a:gd name="connsiteX11" fmla="*/ 8316748 w 8447214"/>
              <a:gd name="connsiteY11" fmla="*/ 3383163 h 3388145"/>
              <a:gd name="connsiteX12" fmla="*/ 8292071 w 8447214"/>
              <a:gd name="connsiteY12" fmla="*/ 3388145 h 3388145"/>
              <a:gd name="connsiteX13" fmla="*/ 155143 w 8447214"/>
              <a:gd name="connsiteY13" fmla="*/ 3388145 h 3388145"/>
              <a:gd name="connsiteX14" fmla="*/ 0 w 8447214"/>
              <a:gd name="connsiteY14" fmla="*/ 3233002 h 3388145"/>
              <a:gd name="connsiteX15" fmla="*/ 0 w 8447214"/>
              <a:gd name="connsiteY15" fmla="*/ 155143 h 3388145"/>
              <a:gd name="connsiteX16" fmla="*/ 155143 w 8447214"/>
              <a:gd name="connsiteY16" fmla="*/ 0 h 338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447214" h="3388145">
                <a:moveTo>
                  <a:pt x="155143" y="0"/>
                </a:moveTo>
                <a:lnTo>
                  <a:pt x="328862" y="0"/>
                </a:lnTo>
                <a:lnTo>
                  <a:pt x="326543" y="23004"/>
                </a:lnTo>
                <a:cubicBezTo>
                  <a:pt x="326543" y="324310"/>
                  <a:pt x="570799" y="568566"/>
                  <a:pt x="872105" y="568566"/>
                </a:cubicBezTo>
                <a:cubicBezTo>
                  <a:pt x="1173411" y="568566"/>
                  <a:pt x="1417667" y="324310"/>
                  <a:pt x="1417667" y="23004"/>
                </a:cubicBezTo>
                <a:lnTo>
                  <a:pt x="1415348" y="0"/>
                </a:lnTo>
                <a:lnTo>
                  <a:pt x="8292071" y="0"/>
                </a:lnTo>
                <a:cubicBezTo>
                  <a:pt x="8377754" y="0"/>
                  <a:pt x="8447214" y="69460"/>
                  <a:pt x="8447214" y="155143"/>
                </a:cubicBezTo>
                <a:lnTo>
                  <a:pt x="8447214" y="3122605"/>
                </a:lnTo>
                <a:lnTo>
                  <a:pt x="8418941" y="3137951"/>
                </a:lnTo>
                <a:cubicBezTo>
                  <a:pt x="8352605" y="3182766"/>
                  <a:pt x="8308991" y="3258661"/>
                  <a:pt x="8308991" y="3344742"/>
                </a:cubicBezTo>
                <a:lnTo>
                  <a:pt x="8316748" y="3383163"/>
                </a:lnTo>
                <a:lnTo>
                  <a:pt x="8292071" y="3388145"/>
                </a:lnTo>
                <a:lnTo>
                  <a:pt x="155143" y="3388145"/>
                </a:lnTo>
                <a:cubicBezTo>
                  <a:pt x="69460" y="3388145"/>
                  <a:pt x="0" y="3318685"/>
                  <a:pt x="0" y="3233002"/>
                </a:cubicBezTo>
                <a:lnTo>
                  <a:pt x="0" y="155143"/>
                </a:lnTo>
                <a:cubicBezTo>
                  <a:pt x="0" y="69460"/>
                  <a:pt x="69460" y="0"/>
                  <a:pt x="155143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</a:pPr>
            <a:endParaRPr lang="en-US" sz="946" b="1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70904" y="1019954"/>
            <a:ext cx="1104853" cy="1104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Font Awesome 5 Free Solid" panose="02000503000000000000" pitchFamily="50" charset="0"/>
                <a:ea typeface="Roboto Black" pitchFamily="2" charset="0"/>
              </a:rPr>
              <a:t></a:t>
            </a:r>
            <a:endParaRPr lang="en-US" sz="5519" dirty="0">
              <a:solidFill>
                <a:prstClr val="white">
                  <a:lumMod val="85000"/>
                </a:prstClr>
              </a:solidFill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79712" y="1635646"/>
            <a:ext cx="1144865" cy="890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User </a:t>
            </a:r>
            <a:br>
              <a:rPr lang="en-US" sz="3186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Study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979712" y="2738632"/>
            <a:ext cx="1202573" cy="890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Case </a:t>
            </a:r>
            <a:br>
              <a:rPr lang="en-US" sz="3186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Study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51196" y="1739745"/>
            <a:ext cx="4721900" cy="682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7591">
              <a:defRPr/>
            </a:pPr>
            <a:r>
              <a:rPr lang="en-US" sz="3833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12</a:t>
            </a:r>
            <a:r>
              <a:rPr lang="en-US" sz="2032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 </a:t>
            </a:r>
            <a:r>
              <a:rPr lang="en-US" sz="2032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participants evaluated </a:t>
            </a:r>
            <a:r>
              <a:rPr lang="en-US" sz="2032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usefulness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787150" y="2824938"/>
            <a:ext cx="4858086" cy="717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7591">
              <a:defRPr/>
            </a:pPr>
            <a:r>
              <a:rPr lang="en-US" sz="2032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Practical example of </a:t>
            </a:r>
            <a:r>
              <a:rPr lang="en-US" sz="2032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local pattern </a:t>
            </a:r>
            <a:r>
              <a:rPr lang="en-US" sz="2032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analysis</a:t>
            </a:r>
            <a:endParaRPr lang="en-US" sz="2032" dirty="0">
              <a:solidFill>
                <a:prstClr val="black"/>
              </a:solidFill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ADCF47-FDD1-4B4B-BF73-B2754930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Evaluation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C1984-C448-417B-8834-C533824E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32</a:t>
            </a:fld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86C73-6A41-45DD-A185-C609A62B4EED}"/>
              </a:ext>
            </a:extLst>
          </p:cNvPr>
          <p:cNvSpPr/>
          <p:nvPr/>
        </p:nvSpPr>
        <p:spPr>
          <a:xfrm>
            <a:off x="1979712" y="3841618"/>
            <a:ext cx="1471878" cy="890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Expert </a:t>
            </a:r>
            <a:br>
              <a:rPr lang="en-US" sz="3186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Study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A2F9C0-72EE-4BDA-86D8-7E2DC5330454}"/>
              </a:ext>
            </a:extLst>
          </p:cNvPr>
          <p:cNvSpPr/>
          <p:nvPr/>
        </p:nvSpPr>
        <p:spPr>
          <a:xfrm>
            <a:off x="3787150" y="3795886"/>
            <a:ext cx="4899650" cy="1030475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defTabSz="807591">
              <a:defRPr/>
            </a:pPr>
            <a:r>
              <a:rPr lang="en-US" sz="2032" dirty="0">
                <a:solidFill>
                  <a:prstClr val="black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Leading researcher</a:t>
            </a:r>
            <a:r>
              <a:rPr lang="en-US" sz="2032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 to gather feedback on the design decisions, </a:t>
            </a:r>
            <a:r>
              <a:rPr lang="en-US" sz="2032" dirty="0" err="1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computional</a:t>
            </a:r>
            <a:r>
              <a:rPr lang="en-US" sz="2032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- and work flow aspects</a:t>
            </a:r>
            <a:endParaRPr lang="en-US" sz="2032" dirty="0">
              <a:solidFill>
                <a:prstClr val="black"/>
              </a:solidFill>
              <a:latin typeface="Roboto Black" pitchFamily="2" charset="0"/>
              <a:ea typeface="Roboto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10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A3DA4A4-E92D-409A-ADD8-C74940782539}"/>
              </a:ext>
            </a:extLst>
          </p:cNvPr>
          <p:cNvSpPr/>
          <p:nvPr/>
        </p:nvSpPr>
        <p:spPr>
          <a:xfrm>
            <a:off x="344361" y="1549376"/>
            <a:ext cx="8447214" cy="3388145"/>
          </a:xfrm>
          <a:custGeom>
            <a:avLst/>
            <a:gdLst>
              <a:gd name="connsiteX0" fmla="*/ 155143 w 8447214"/>
              <a:gd name="connsiteY0" fmla="*/ 0 h 3388145"/>
              <a:gd name="connsiteX1" fmla="*/ 328862 w 8447214"/>
              <a:gd name="connsiteY1" fmla="*/ 0 h 3388145"/>
              <a:gd name="connsiteX2" fmla="*/ 326543 w 8447214"/>
              <a:gd name="connsiteY2" fmla="*/ 23004 h 3388145"/>
              <a:gd name="connsiteX3" fmla="*/ 872105 w 8447214"/>
              <a:gd name="connsiteY3" fmla="*/ 568566 h 3388145"/>
              <a:gd name="connsiteX4" fmla="*/ 1417667 w 8447214"/>
              <a:gd name="connsiteY4" fmla="*/ 23004 h 3388145"/>
              <a:gd name="connsiteX5" fmla="*/ 1415348 w 8447214"/>
              <a:gd name="connsiteY5" fmla="*/ 0 h 3388145"/>
              <a:gd name="connsiteX6" fmla="*/ 8292071 w 8447214"/>
              <a:gd name="connsiteY6" fmla="*/ 0 h 3388145"/>
              <a:gd name="connsiteX7" fmla="*/ 8447214 w 8447214"/>
              <a:gd name="connsiteY7" fmla="*/ 155143 h 3388145"/>
              <a:gd name="connsiteX8" fmla="*/ 8447214 w 8447214"/>
              <a:gd name="connsiteY8" fmla="*/ 3122605 h 3388145"/>
              <a:gd name="connsiteX9" fmla="*/ 8418941 w 8447214"/>
              <a:gd name="connsiteY9" fmla="*/ 3137951 h 3388145"/>
              <a:gd name="connsiteX10" fmla="*/ 8308991 w 8447214"/>
              <a:gd name="connsiteY10" fmla="*/ 3344742 h 3388145"/>
              <a:gd name="connsiteX11" fmla="*/ 8316748 w 8447214"/>
              <a:gd name="connsiteY11" fmla="*/ 3383163 h 3388145"/>
              <a:gd name="connsiteX12" fmla="*/ 8292071 w 8447214"/>
              <a:gd name="connsiteY12" fmla="*/ 3388145 h 3388145"/>
              <a:gd name="connsiteX13" fmla="*/ 155143 w 8447214"/>
              <a:gd name="connsiteY13" fmla="*/ 3388145 h 3388145"/>
              <a:gd name="connsiteX14" fmla="*/ 0 w 8447214"/>
              <a:gd name="connsiteY14" fmla="*/ 3233002 h 3388145"/>
              <a:gd name="connsiteX15" fmla="*/ 0 w 8447214"/>
              <a:gd name="connsiteY15" fmla="*/ 155143 h 3388145"/>
              <a:gd name="connsiteX16" fmla="*/ 155143 w 8447214"/>
              <a:gd name="connsiteY16" fmla="*/ 0 h 338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447214" h="3388145">
                <a:moveTo>
                  <a:pt x="155143" y="0"/>
                </a:moveTo>
                <a:lnTo>
                  <a:pt x="328862" y="0"/>
                </a:lnTo>
                <a:lnTo>
                  <a:pt x="326543" y="23004"/>
                </a:lnTo>
                <a:cubicBezTo>
                  <a:pt x="326543" y="324310"/>
                  <a:pt x="570799" y="568566"/>
                  <a:pt x="872105" y="568566"/>
                </a:cubicBezTo>
                <a:cubicBezTo>
                  <a:pt x="1173411" y="568566"/>
                  <a:pt x="1417667" y="324310"/>
                  <a:pt x="1417667" y="23004"/>
                </a:cubicBezTo>
                <a:lnTo>
                  <a:pt x="1415348" y="0"/>
                </a:lnTo>
                <a:lnTo>
                  <a:pt x="8292071" y="0"/>
                </a:lnTo>
                <a:cubicBezTo>
                  <a:pt x="8377754" y="0"/>
                  <a:pt x="8447214" y="69460"/>
                  <a:pt x="8447214" y="155143"/>
                </a:cubicBezTo>
                <a:lnTo>
                  <a:pt x="8447214" y="3122605"/>
                </a:lnTo>
                <a:lnTo>
                  <a:pt x="8418941" y="3137951"/>
                </a:lnTo>
                <a:cubicBezTo>
                  <a:pt x="8352605" y="3182766"/>
                  <a:pt x="8308991" y="3258661"/>
                  <a:pt x="8308991" y="3344742"/>
                </a:cubicBezTo>
                <a:lnTo>
                  <a:pt x="8316748" y="3383163"/>
                </a:lnTo>
                <a:lnTo>
                  <a:pt x="8292071" y="3388145"/>
                </a:lnTo>
                <a:lnTo>
                  <a:pt x="155143" y="3388145"/>
                </a:lnTo>
                <a:cubicBezTo>
                  <a:pt x="69460" y="3388145"/>
                  <a:pt x="0" y="3318685"/>
                  <a:pt x="0" y="3233002"/>
                </a:cubicBezTo>
                <a:lnTo>
                  <a:pt x="0" y="155143"/>
                </a:lnTo>
                <a:cubicBezTo>
                  <a:pt x="0" y="69460"/>
                  <a:pt x="69460" y="0"/>
                  <a:pt x="155143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</a:pPr>
            <a:endParaRPr lang="en-US" sz="946" b="1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55290" y="1206946"/>
            <a:ext cx="1477640" cy="110485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8000" dirty="0">
                <a:solidFill>
                  <a:prstClr val="white">
                    <a:lumMod val="85000"/>
                  </a:prstClr>
                </a:solidFill>
                <a:latin typeface="Font Awesome 5 Free Solid" panose="02000503000000000000" pitchFamily="50" charset="0"/>
                <a:ea typeface="Roboto Black" pitchFamily="2" charset="0"/>
              </a:rPr>
              <a:t>“</a:t>
            </a:r>
            <a:endParaRPr lang="en-US" sz="5519" dirty="0">
              <a:solidFill>
                <a:prstClr val="white">
                  <a:lumMod val="85000"/>
                </a:prstClr>
              </a:solidFill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ADCF47-FDD1-4B4B-BF73-B2754930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Evaluation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FC1984-C448-417B-8834-C533824E7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33</a:t>
            </a:fld>
            <a:endParaRPr lang="de-DE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86C73-6A41-45DD-A185-C609A62B4EED}"/>
              </a:ext>
            </a:extLst>
          </p:cNvPr>
          <p:cNvSpPr/>
          <p:nvPr/>
        </p:nvSpPr>
        <p:spPr>
          <a:xfrm>
            <a:off x="1979712" y="3841618"/>
            <a:ext cx="1471878" cy="890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Expert </a:t>
            </a:r>
            <a:br>
              <a:rPr lang="en-US" sz="3186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Study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A2F9C0-72EE-4BDA-86D8-7E2DC5330454}"/>
              </a:ext>
            </a:extLst>
          </p:cNvPr>
          <p:cNvSpPr/>
          <p:nvPr/>
        </p:nvSpPr>
        <p:spPr>
          <a:xfrm>
            <a:off x="3787150" y="3795886"/>
            <a:ext cx="4899650" cy="1030475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defTabSz="807591">
              <a:defRPr/>
            </a:pPr>
            <a:r>
              <a:rPr lang="en-US" sz="2032" dirty="0">
                <a:solidFill>
                  <a:prstClr val="black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Leading researcher</a:t>
            </a:r>
            <a:r>
              <a:rPr lang="en-US" sz="2032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 to gather feedback on the design decisions, </a:t>
            </a:r>
            <a:r>
              <a:rPr lang="en-US" sz="2032" dirty="0" err="1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computional</a:t>
            </a:r>
            <a:r>
              <a:rPr lang="en-US" sz="2032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- and work flow aspects</a:t>
            </a:r>
            <a:endParaRPr lang="en-US" sz="2032" dirty="0">
              <a:solidFill>
                <a:prstClr val="black"/>
              </a:solidFill>
              <a:latin typeface="Roboto Black" pitchFamily="2" charset="0"/>
              <a:ea typeface="Roboto Black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EA4C89-EA8D-4E46-8AEA-639EF209EE1E}"/>
              </a:ext>
            </a:extLst>
          </p:cNvPr>
          <p:cNvSpPr txBox="1"/>
          <p:nvPr/>
        </p:nvSpPr>
        <p:spPr>
          <a:xfrm>
            <a:off x="1913289" y="2157394"/>
            <a:ext cx="6734497" cy="103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32" dirty="0">
                <a:solidFill>
                  <a:prstClr val="black"/>
                </a:solidFill>
                <a:latin typeface="Bradley Hand ITC" panose="03070402050302030203" pitchFamily="66" charset="0"/>
                <a:ea typeface="Roboto Light" pitchFamily="2" charset="0"/>
              </a:rPr>
              <a:t>The response was very positive, especially</a:t>
            </a:r>
          </a:p>
          <a:p>
            <a:r>
              <a:rPr lang="en-US" sz="2032" dirty="0">
                <a:solidFill>
                  <a:prstClr val="black"/>
                </a:solidFill>
                <a:latin typeface="Bradley Hand ITC" panose="03070402050302030203" pitchFamily="66" charset="0"/>
                <a:ea typeface="Roboto Light" pitchFamily="2" charset="0"/>
              </a:rPr>
              <a:t>about the </a:t>
            </a:r>
            <a:r>
              <a:rPr lang="en-US" sz="2032" b="1" dirty="0">
                <a:solidFill>
                  <a:prstClr val="black"/>
                </a:solidFill>
                <a:latin typeface="Bradley Hand ITC" panose="03070402050302030203" pitchFamily="66" charset="0"/>
                <a:ea typeface="Roboto Light" pitchFamily="2" charset="0"/>
              </a:rPr>
              <a:t>aesthetics</a:t>
            </a:r>
            <a:r>
              <a:rPr lang="en-US" sz="2032" dirty="0">
                <a:solidFill>
                  <a:prstClr val="black"/>
                </a:solidFill>
                <a:latin typeface="Bradley Hand ITC" panose="03070402050302030203" pitchFamily="66" charset="0"/>
                <a:ea typeface="Roboto Light" pitchFamily="2" charset="0"/>
              </a:rPr>
              <a:t>, the </a:t>
            </a:r>
            <a:r>
              <a:rPr lang="en-US" sz="2032" b="1" dirty="0">
                <a:solidFill>
                  <a:prstClr val="black"/>
                </a:solidFill>
                <a:latin typeface="Bradley Hand ITC" panose="03070402050302030203" pitchFamily="66" charset="0"/>
                <a:ea typeface="Roboto Light" pitchFamily="2" charset="0"/>
              </a:rPr>
              <a:t>comprehensiveness</a:t>
            </a:r>
            <a:r>
              <a:rPr lang="en-US" sz="2032" dirty="0">
                <a:solidFill>
                  <a:prstClr val="black"/>
                </a:solidFill>
                <a:latin typeface="Bradley Hand ITC" panose="03070402050302030203" pitchFamily="66" charset="0"/>
                <a:ea typeface="Roboto Light" pitchFamily="2" charset="0"/>
              </a:rPr>
              <a:t> of the algorithm</a:t>
            </a:r>
          </a:p>
          <a:p>
            <a:r>
              <a:rPr lang="en-US" sz="2032" dirty="0">
                <a:solidFill>
                  <a:prstClr val="black"/>
                </a:solidFill>
                <a:latin typeface="Bradley Hand ITC" panose="03070402050302030203" pitchFamily="66" charset="0"/>
                <a:ea typeface="Roboto Light" pitchFamily="2" charset="0"/>
              </a:rPr>
              <a:t>collection, and the meaningful usage of </a:t>
            </a:r>
            <a:r>
              <a:rPr lang="en-US" sz="2032" b="1" dirty="0">
                <a:solidFill>
                  <a:prstClr val="black"/>
                </a:solidFill>
                <a:latin typeface="Bradley Hand ITC" panose="03070402050302030203" pitchFamily="66" charset="0"/>
                <a:ea typeface="Roboto Light" pitchFamily="2" charset="0"/>
              </a:rPr>
              <a:t>animations</a:t>
            </a:r>
            <a:r>
              <a:rPr lang="en-US" sz="2032" dirty="0">
                <a:solidFill>
                  <a:prstClr val="black"/>
                </a:solidFill>
                <a:latin typeface="Bradley Hand ITC" panose="03070402050302030203" pitchFamily="66" charset="0"/>
                <a:ea typeface="Roboto Ligh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5049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3287"/>
            <a:ext cx="7772400" cy="1102519"/>
          </a:xfrm>
        </p:spPr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3818" y="3003261"/>
            <a:ext cx="5400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53818" y="3003261"/>
            <a:ext cx="5400000" cy="0"/>
          </a:xfrm>
          <a:prstGeom prst="line">
            <a:avLst/>
          </a:prstGeom>
          <a:ln>
            <a:solidFill>
              <a:srgbClr val="C8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263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42AF876-3BEA-42ED-96E4-3E5B38DE5A7D}"/>
              </a:ext>
            </a:extLst>
          </p:cNvPr>
          <p:cNvSpPr/>
          <p:nvPr/>
        </p:nvSpPr>
        <p:spPr>
          <a:xfrm>
            <a:off x="344361" y="1549376"/>
            <a:ext cx="8447214" cy="3388145"/>
          </a:xfrm>
          <a:custGeom>
            <a:avLst/>
            <a:gdLst>
              <a:gd name="connsiteX0" fmla="*/ 155143 w 8447214"/>
              <a:gd name="connsiteY0" fmla="*/ 0 h 3388145"/>
              <a:gd name="connsiteX1" fmla="*/ 328862 w 8447214"/>
              <a:gd name="connsiteY1" fmla="*/ 0 h 3388145"/>
              <a:gd name="connsiteX2" fmla="*/ 326543 w 8447214"/>
              <a:gd name="connsiteY2" fmla="*/ 23004 h 3388145"/>
              <a:gd name="connsiteX3" fmla="*/ 872105 w 8447214"/>
              <a:gd name="connsiteY3" fmla="*/ 568566 h 3388145"/>
              <a:gd name="connsiteX4" fmla="*/ 1417667 w 8447214"/>
              <a:gd name="connsiteY4" fmla="*/ 23004 h 3388145"/>
              <a:gd name="connsiteX5" fmla="*/ 1415348 w 8447214"/>
              <a:gd name="connsiteY5" fmla="*/ 0 h 3388145"/>
              <a:gd name="connsiteX6" fmla="*/ 8292071 w 8447214"/>
              <a:gd name="connsiteY6" fmla="*/ 0 h 3388145"/>
              <a:gd name="connsiteX7" fmla="*/ 8447214 w 8447214"/>
              <a:gd name="connsiteY7" fmla="*/ 155143 h 3388145"/>
              <a:gd name="connsiteX8" fmla="*/ 8447214 w 8447214"/>
              <a:gd name="connsiteY8" fmla="*/ 3122605 h 3388145"/>
              <a:gd name="connsiteX9" fmla="*/ 8418941 w 8447214"/>
              <a:gd name="connsiteY9" fmla="*/ 3137951 h 3388145"/>
              <a:gd name="connsiteX10" fmla="*/ 8308991 w 8447214"/>
              <a:gd name="connsiteY10" fmla="*/ 3344742 h 3388145"/>
              <a:gd name="connsiteX11" fmla="*/ 8316748 w 8447214"/>
              <a:gd name="connsiteY11" fmla="*/ 3383163 h 3388145"/>
              <a:gd name="connsiteX12" fmla="*/ 8292071 w 8447214"/>
              <a:gd name="connsiteY12" fmla="*/ 3388145 h 3388145"/>
              <a:gd name="connsiteX13" fmla="*/ 155143 w 8447214"/>
              <a:gd name="connsiteY13" fmla="*/ 3388145 h 3388145"/>
              <a:gd name="connsiteX14" fmla="*/ 0 w 8447214"/>
              <a:gd name="connsiteY14" fmla="*/ 3233002 h 3388145"/>
              <a:gd name="connsiteX15" fmla="*/ 0 w 8447214"/>
              <a:gd name="connsiteY15" fmla="*/ 155143 h 3388145"/>
              <a:gd name="connsiteX16" fmla="*/ 155143 w 8447214"/>
              <a:gd name="connsiteY16" fmla="*/ 0 h 338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447214" h="3388145">
                <a:moveTo>
                  <a:pt x="155143" y="0"/>
                </a:moveTo>
                <a:lnTo>
                  <a:pt x="328862" y="0"/>
                </a:lnTo>
                <a:lnTo>
                  <a:pt x="326543" y="23004"/>
                </a:lnTo>
                <a:cubicBezTo>
                  <a:pt x="326543" y="324310"/>
                  <a:pt x="570799" y="568566"/>
                  <a:pt x="872105" y="568566"/>
                </a:cubicBezTo>
                <a:cubicBezTo>
                  <a:pt x="1173411" y="568566"/>
                  <a:pt x="1417667" y="324310"/>
                  <a:pt x="1417667" y="23004"/>
                </a:cubicBezTo>
                <a:lnTo>
                  <a:pt x="1415348" y="0"/>
                </a:lnTo>
                <a:lnTo>
                  <a:pt x="8292071" y="0"/>
                </a:lnTo>
                <a:cubicBezTo>
                  <a:pt x="8377754" y="0"/>
                  <a:pt x="8447214" y="69460"/>
                  <a:pt x="8447214" y="155143"/>
                </a:cubicBezTo>
                <a:lnTo>
                  <a:pt x="8447214" y="3122605"/>
                </a:lnTo>
                <a:lnTo>
                  <a:pt x="8418941" y="3137951"/>
                </a:lnTo>
                <a:cubicBezTo>
                  <a:pt x="8352605" y="3182766"/>
                  <a:pt x="8308991" y="3258661"/>
                  <a:pt x="8308991" y="3344742"/>
                </a:cubicBezTo>
                <a:lnTo>
                  <a:pt x="8316748" y="3383163"/>
                </a:lnTo>
                <a:lnTo>
                  <a:pt x="8292071" y="3388145"/>
                </a:lnTo>
                <a:lnTo>
                  <a:pt x="155143" y="3388145"/>
                </a:lnTo>
                <a:cubicBezTo>
                  <a:pt x="69460" y="3388145"/>
                  <a:pt x="0" y="3318685"/>
                  <a:pt x="0" y="3233002"/>
                </a:cubicBezTo>
                <a:lnTo>
                  <a:pt x="0" y="155143"/>
                </a:lnTo>
                <a:cubicBezTo>
                  <a:pt x="0" y="69460"/>
                  <a:pt x="69460" y="0"/>
                  <a:pt x="155143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</a:pPr>
            <a:endParaRPr lang="en-US" sz="946" b="1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3223" y="1136520"/>
            <a:ext cx="997513" cy="9975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Roboto Black" pitchFamily="2" charset="0"/>
                <a:ea typeface="Roboto Black" pitchFamily="2" charset="0"/>
              </a:rPr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884767" y="4155926"/>
            <a:ext cx="593432" cy="58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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20481" y="2369806"/>
            <a:ext cx="9541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prstClr val="black"/>
                </a:solidFill>
                <a:latin typeface="Font Awesome 5 Free Solid" panose="02000503000000000000" pitchFamily="50" charset="0"/>
              </a:rPr>
              <a:t>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3671" y="3262866"/>
            <a:ext cx="593432" cy="58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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C555E9-A6C9-4174-AFF4-96606C77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small" dirty="0">
                <a:solidFill>
                  <a:prstClr val="black"/>
                </a:solidFill>
                <a:latin typeface="Roboto Bold" pitchFamily="2" charset="0"/>
                <a:ea typeface="Roboto Bold" pitchFamily="2" charset="0"/>
              </a:rPr>
              <a:t>G</a:t>
            </a:r>
            <a:r>
              <a:rPr lang="en-US" sz="4000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ui</a:t>
            </a:r>
            <a:r>
              <a:rPr lang="en-US" sz="4000" cap="small" dirty="0">
                <a:solidFill>
                  <a:srgbClr val="D97A28"/>
                </a:solidFill>
                <a:latin typeface="Roboto Thin" pitchFamily="2" charset="0"/>
                <a:ea typeface="Roboto Thin" pitchFamily="2" charset="0"/>
              </a:rPr>
              <a:t>r</a:t>
            </a:r>
            <a:r>
              <a:rPr lang="en-US" sz="4000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o </a:t>
            </a:r>
            <a:r>
              <a:rPr lang="en-US" sz="4000" dirty="0">
                <a:solidFill>
                  <a:srgbClr val="000000"/>
                </a:solidFill>
              </a:rPr>
              <a:t>Contributions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D28E0-6AEF-4E11-BCD2-F2C3B0AF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35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1C116-4DF6-4B5C-9C56-2C3F032E635A}"/>
              </a:ext>
            </a:extLst>
          </p:cNvPr>
          <p:cNvSpPr/>
          <p:nvPr/>
        </p:nvSpPr>
        <p:spPr>
          <a:xfrm>
            <a:off x="4540041" y="2121333"/>
            <a:ext cx="414675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oboto Black" panose="02000000000000000000" pitchFamily="2" charset="0"/>
                <a:ea typeface="Roboto Black" panose="02000000000000000000" pitchFamily="2" charset="0"/>
              </a:rPr>
              <a:t>Visual Interactive Overview</a:t>
            </a:r>
          </a:p>
          <a:p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result 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usefulness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Demonstrate 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pattern variability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Reveal the heuristic nature of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algo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9745E5-0FCE-4122-AB53-311E68DC64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05" y="2134809"/>
            <a:ext cx="1476494" cy="24448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048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42AF876-3BEA-42ED-96E4-3E5B38DE5A7D}"/>
              </a:ext>
            </a:extLst>
          </p:cNvPr>
          <p:cNvSpPr/>
          <p:nvPr/>
        </p:nvSpPr>
        <p:spPr>
          <a:xfrm>
            <a:off x="344361" y="1549376"/>
            <a:ext cx="8447214" cy="3388145"/>
          </a:xfrm>
          <a:custGeom>
            <a:avLst/>
            <a:gdLst>
              <a:gd name="connsiteX0" fmla="*/ 155143 w 8447214"/>
              <a:gd name="connsiteY0" fmla="*/ 0 h 3388145"/>
              <a:gd name="connsiteX1" fmla="*/ 328862 w 8447214"/>
              <a:gd name="connsiteY1" fmla="*/ 0 h 3388145"/>
              <a:gd name="connsiteX2" fmla="*/ 326543 w 8447214"/>
              <a:gd name="connsiteY2" fmla="*/ 23004 h 3388145"/>
              <a:gd name="connsiteX3" fmla="*/ 872105 w 8447214"/>
              <a:gd name="connsiteY3" fmla="*/ 568566 h 3388145"/>
              <a:gd name="connsiteX4" fmla="*/ 1417667 w 8447214"/>
              <a:gd name="connsiteY4" fmla="*/ 23004 h 3388145"/>
              <a:gd name="connsiteX5" fmla="*/ 1415348 w 8447214"/>
              <a:gd name="connsiteY5" fmla="*/ 0 h 3388145"/>
              <a:gd name="connsiteX6" fmla="*/ 8292071 w 8447214"/>
              <a:gd name="connsiteY6" fmla="*/ 0 h 3388145"/>
              <a:gd name="connsiteX7" fmla="*/ 8447214 w 8447214"/>
              <a:gd name="connsiteY7" fmla="*/ 155143 h 3388145"/>
              <a:gd name="connsiteX8" fmla="*/ 8447214 w 8447214"/>
              <a:gd name="connsiteY8" fmla="*/ 3122605 h 3388145"/>
              <a:gd name="connsiteX9" fmla="*/ 8418941 w 8447214"/>
              <a:gd name="connsiteY9" fmla="*/ 3137951 h 3388145"/>
              <a:gd name="connsiteX10" fmla="*/ 8308991 w 8447214"/>
              <a:gd name="connsiteY10" fmla="*/ 3344742 h 3388145"/>
              <a:gd name="connsiteX11" fmla="*/ 8316748 w 8447214"/>
              <a:gd name="connsiteY11" fmla="*/ 3383163 h 3388145"/>
              <a:gd name="connsiteX12" fmla="*/ 8292071 w 8447214"/>
              <a:gd name="connsiteY12" fmla="*/ 3388145 h 3388145"/>
              <a:gd name="connsiteX13" fmla="*/ 155143 w 8447214"/>
              <a:gd name="connsiteY13" fmla="*/ 3388145 h 3388145"/>
              <a:gd name="connsiteX14" fmla="*/ 0 w 8447214"/>
              <a:gd name="connsiteY14" fmla="*/ 3233002 h 3388145"/>
              <a:gd name="connsiteX15" fmla="*/ 0 w 8447214"/>
              <a:gd name="connsiteY15" fmla="*/ 155143 h 3388145"/>
              <a:gd name="connsiteX16" fmla="*/ 155143 w 8447214"/>
              <a:gd name="connsiteY16" fmla="*/ 0 h 338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447214" h="3388145">
                <a:moveTo>
                  <a:pt x="155143" y="0"/>
                </a:moveTo>
                <a:lnTo>
                  <a:pt x="328862" y="0"/>
                </a:lnTo>
                <a:lnTo>
                  <a:pt x="326543" y="23004"/>
                </a:lnTo>
                <a:cubicBezTo>
                  <a:pt x="326543" y="324310"/>
                  <a:pt x="570799" y="568566"/>
                  <a:pt x="872105" y="568566"/>
                </a:cubicBezTo>
                <a:cubicBezTo>
                  <a:pt x="1173411" y="568566"/>
                  <a:pt x="1417667" y="324310"/>
                  <a:pt x="1417667" y="23004"/>
                </a:cubicBezTo>
                <a:lnTo>
                  <a:pt x="1415348" y="0"/>
                </a:lnTo>
                <a:lnTo>
                  <a:pt x="8292071" y="0"/>
                </a:lnTo>
                <a:cubicBezTo>
                  <a:pt x="8377754" y="0"/>
                  <a:pt x="8447214" y="69460"/>
                  <a:pt x="8447214" y="155143"/>
                </a:cubicBezTo>
                <a:lnTo>
                  <a:pt x="8447214" y="3122605"/>
                </a:lnTo>
                <a:lnTo>
                  <a:pt x="8418941" y="3137951"/>
                </a:lnTo>
                <a:cubicBezTo>
                  <a:pt x="8352605" y="3182766"/>
                  <a:pt x="8308991" y="3258661"/>
                  <a:pt x="8308991" y="3344742"/>
                </a:cubicBezTo>
                <a:lnTo>
                  <a:pt x="8316748" y="3383163"/>
                </a:lnTo>
                <a:lnTo>
                  <a:pt x="8292071" y="3388145"/>
                </a:lnTo>
                <a:lnTo>
                  <a:pt x="155143" y="3388145"/>
                </a:lnTo>
                <a:cubicBezTo>
                  <a:pt x="69460" y="3388145"/>
                  <a:pt x="0" y="3318685"/>
                  <a:pt x="0" y="3233002"/>
                </a:cubicBezTo>
                <a:lnTo>
                  <a:pt x="0" y="155143"/>
                </a:lnTo>
                <a:cubicBezTo>
                  <a:pt x="0" y="69460"/>
                  <a:pt x="69460" y="0"/>
                  <a:pt x="155143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</a:pPr>
            <a:endParaRPr lang="en-US" sz="946" b="1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3223" y="1136520"/>
            <a:ext cx="997513" cy="9975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Roboto Black" pitchFamily="2" charset="0"/>
                <a:ea typeface="Roboto Black" pitchFamily="2" charset="0"/>
              </a:rPr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884767" y="4155926"/>
            <a:ext cx="593432" cy="58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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1640" y="2369806"/>
            <a:ext cx="696024" cy="58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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C555E9-A6C9-4174-AFF4-96606C77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small" dirty="0">
                <a:solidFill>
                  <a:prstClr val="black"/>
                </a:solidFill>
                <a:latin typeface="Roboto Bold" pitchFamily="2" charset="0"/>
                <a:ea typeface="Roboto Bold" pitchFamily="2" charset="0"/>
              </a:rPr>
              <a:t>G</a:t>
            </a:r>
            <a:r>
              <a:rPr lang="en-US" sz="4000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ui</a:t>
            </a:r>
            <a:r>
              <a:rPr lang="en-US" sz="4000" cap="small" dirty="0">
                <a:solidFill>
                  <a:srgbClr val="D97A28"/>
                </a:solidFill>
                <a:latin typeface="Roboto Thin" pitchFamily="2" charset="0"/>
                <a:ea typeface="Roboto Thin" pitchFamily="2" charset="0"/>
              </a:rPr>
              <a:t>r</a:t>
            </a:r>
            <a:r>
              <a:rPr lang="en-US" sz="4000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o </a:t>
            </a:r>
            <a:r>
              <a:rPr lang="en-US" sz="4000" dirty="0">
                <a:solidFill>
                  <a:srgbClr val="000000"/>
                </a:solidFill>
              </a:rPr>
              <a:t>Contributions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D28E0-6AEF-4E11-BCD2-F2C3B0AF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36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1C116-4DF6-4B5C-9C56-2C3F032E635A}"/>
              </a:ext>
            </a:extLst>
          </p:cNvPr>
          <p:cNvSpPr/>
          <p:nvPr/>
        </p:nvSpPr>
        <p:spPr>
          <a:xfrm>
            <a:off x="4540041" y="2571750"/>
            <a:ext cx="414675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oboto Black" panose="02000000000000000000" pitchFamily="2" charset="0"/>
                <a:ea typeface="Roboto Black" panose="02000000000000000000" pitchFamily="2" charset="0"/>
              </a:rPr>
              <a:t>Technical Contributions</a:t>
            </a:r>
          </a:p>
          <a:p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Two novel interactive algorithms </a:t>
            </a:r>
            <a:b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for fine-grained algorithm steering</a:t>
            </a:r>
          </a:p>
          <a:p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DF2088-21EE-4E62-A086-9718CB21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941" y="2705193"/>
            <a:ext cx="2304035" cy="647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4E8C10-3BDB-4B81-9F1B-C2CCA0AFB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600" y="3477240"/>
            <a:ext cx="2304035" cy="637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91FE8F9-4C4D-4B87-8260-5600A54A26E0}"/>
              </a:ext>
            </a:extLst>
          </p:cNvPr>
          <p:cNvSpPr/>
          <p:nvPr/>
        </p:nvSpPr>
        <p:spPr>
          <a:xfrm>
            <a:off x="827584" y="3180913"/>
            <a:ext cx="593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7591">
              <a:defRPr/>
            </a:pPr>
            <a:r>
              <a:rPr lang="en-US" sz="4800" dirty="0">
                <a:latin typeface="Font Awesome 5 Free Solid" panose="02000503000000000000" pitchFamily="50" charset="0"/>
              </a:rPr>
              <a:t></a:t>
            </a:r>
            <a:endParaRPr lang="en-US" sz="3186" dirty="0">
              <a:latin typeface="Font Awesome 5 Free Solid" panose="020005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50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42AF876-3BEA-42ED-96E4-3E5B38DE5A7D}"/>
              </a:ext>
            </a:extLst>
          </p:cNvPr>
          <p:cNvSpPr/>
          <p:nvPr/>
        </p:nvSpPr>
        <p:spPr>
          <a:xfrm>
            <a:off x="344361" y="1549376"/>
            <a:ext cx="8447214" cy="3388145"/>
          </a:xfrm>
          <a:custGeom>
            <a:avLst/>
            <a:gdLst>
              <a:gd name="connsiteX0" fmla="*/ 155143 w 8447214"/>
              <a:gd name="connsiteY0" fmla="*/ 0 h 3388145"/>
              <a:gd name="connsiteX1" fmla="*/ 328862 w 8447214"/>
              <a:gd name="connsiteY1" fmla="*/ 0 h 3388145"/>
              <a:gd name="connsiteX2" fmla="*/ 326543 w 8447214"/>
              <a:gd name="connsiteY2" fmla="*/ 23004 h 3388145"/>
              <a:gd name="connsiteX3" fmla="*/ 872105 w 8447214"/>
              <a:gd name="connsiteY3" fmla="*/ 568566 h 3388145"/>
              <a:gd name="connsiteX4" fmla="*/ 1417667 w 8447214"/>
              <a:gd name="connsiteY4" fmla="*/ 23004 h 3388145"/>
              <a:gd name="connsiteX5" fmla="*/ 1415348 w 8447214"/>
              <a:gd name="connsiteY5" fmla="*/ 0 h 3388145"/>
              <a:gd name="connsiteX6" fmla="*/ 8292071 w 8447214"/>
              <a:gd name="connsiteY6" fmla="*/ 0 h 3388145"/>
              <a:gd name="connsiteX7" fmla="*/ 8447214 w 8447214"/>
              <a:gd name="connsiteY7" fmla="*/ 155143 h 3388145"/>
              <a:gd name="connsiteX8" fmla="*/ 8447214 w 8447214"/>
              <a:gd name="connsiteY8" fmla="*/ 3122605 h 3388145"/>
              <a:gd name="connsiteX9" fmla="*/ 8418941 w 8447214"/>
              <a:gd name="connsiteY9" fmla="*/ 3137951 h 3388145"/>
              <a:gd name="connsiteX10" fmla="*/ 8308991 w 8447214"/>
              <a:gd name="connsiteY10" fmla="*/ 3344742 h 3388145"/>
              <a:gd name="connsiteX11" fmla="*/ 8316748 w 8447214"/>
              <a:gd name="connsiteY11" fmla="*/ 3383163 h 3388145"/>
              <a:gd name="connsiteX12" fmla="*/ 8292071 w 8447214"/>
              <a:gd name="connsiteY12" fmla="*/ 3388145 h 3388145"/>
              <a:gd name="connsiteX13" fmla="*/ 155143 w 8447214"/>
              <a:gd name="connsiteY13" fmla="*/ 3388145 h 3388145"/>
              <a:gd name="connsiteX14" fmla="*/ 0 w 8447214"/>
              <a:gd name="connsiteY14" fmla="*/ 3233002 h 3388145"/>
              <a:gd name="connsiteX15" fmla="*/ 0 w 8447214"/>
              <a:gd name="connsiteY15" fmla="*/ 155143 h 3388145"/>
              <a:gd name="connsiteX16" fmla="*/ 155143 w 8447214"/>
              <a:gd name="connsiteY16" fmla="*/ 0 h 338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447214" h="3388145">
                <a:moveTo>
                  <a:pt x="155143" y="0"/>
                </a:moveTo>
                <a:lnTo>
                  <a:pt x="328862" y="0"/>
                </a:lnTo>
                <a:lnTo>
                  <a:pt x="326543" y="23004"/>
                </a:lnTo>
                <a:cubicBezTo>
                  <a:pt x="326543" y="324310"/>
                  <a:pt x="570799" y="568566"/>
                  <a:pt x="872105" y="568566"/>
                </a:cubicBezTo>
                <a:cubicBezTo>
                  <a:pt x="1173411" y="568566"/>
                  <a:pt x="1417667" y="324310"/>
                  <a:pt x="1417667" y="23004"/>
                </a:cubicBezTo>
                <a:lnTo>
                  <a:pt x="1415348" y="0"/>
                </a:lnTo>
                <a:lnTo>
                  <a:pt x="8292071" y="0"/>
                </a:lnTo>
                <a:cubicBezTo>
                  <a:pt x="8377754" y="0"/>
                  <a:pt x="8447214" y="69460"/>
                  <a:pt x="8447214" y="155143"/>
                </a:cubicBezTo>
                <a:lnTo>
                  <a:pt x="8447214" y="3122605"/>
                </a:lnTo>
                <a:lnTo>
                  <a:pt x="8418941" y="3137951"/>
                </a:lnTo>
                <a:cubicBezTo>
                  <a:pt x="8352605" y="3182766"/>
                  <a:pt x="8308991" y="3258661"/>
                  <a:pt x="8308991" y="3344742"/>
                </a:cubicBezTo>
                <a:lnTo>
                  <a:pt x="8316748" y="3383163"/>
                </a:lnTo>
                <a:lnTo>
                  <a:pt x="8292071" y="3388145"/>
                </a:lnTo>
                <a:lnTo>
                  <a:pt x="155143" y="3388145"/>
                </a:lnTo>
                <a:cubicBezTo>
                  <a:pt x="69460" y="3388145"/>
                  <a:pt x="0" y="3318685"/>
                  <a:pt x="0" y="3233002"/>
                </a:cubicBezTo>
                <a:lnTo>
                  <a:pt x="0" y="155143"/>
                </a:lnTo>
                <a:cubicBezTo>
                  <a:pt x="0" y="69460"/>
                  <a:pt x="69460" y="0"/>
                  <a:pt x="155143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</a:pPr>
            <a:endParaRPr lang="en-US" sz="946" b="1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3223" y="1136520"/>
            <a:ext cx="997513" cy="9975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Roboto Black" pitchFamily="2" charset="0"/>
                <a:ea typeface="Roboto Black" pitchFamily="2" charset="0"/>
              </a:rPr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884767" y="4155926"/>
            <a:ext cx="593432" cy="58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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1640" y="2369806"/>
            <a:ext cx="696024" cy="58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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7584" y="3180913"/>
            <a:ext cx="593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7591">
              <a:defRPr/>
            </a:pPr>
            <a:r>
              <a:rPr lang="en-US" sz="4800" dirty="0">
                <a:latin typeface="Font Awesome 5 Free Solid" panose="02000503000000000000" pitchFamily="50" charset="0"/>
              </a:rPr>
              <a:t></a:t>
            </a:r>
            <a:endParaRPr lang="en-US" sz="3186" dirty="0">
              <a:latin typeface="Font Awesome 5 Free Solid" panose="02000503000000000000" pitchFamily="50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C555E9-A6C9-4174-AFF4-96606C77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cap="small" dirty="0">
                <a:solidFill>
                  <a:prstClr val="black"/>
                </a:solidFill>
                <a:latin typeface="Roboto Bold" pitchFamily="2" charset="0"/>
                <a:ea typeface="Roboto Bold" pitchFamily="2" charset="0"/>
              </a:rPr>
              <a:t>G</a:t>
            </a:r>
            <a:r>
              <a:rPr lang="en-US" sz="3600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ui</a:t>
            </a:r>
            <a:r>
              <a:rPr lang="en-US" sz="3600" cap="small" dirty="0">
                <a:solidFill>
                  <a:srgbClr val="D97A28"/>
                </a:solidFill>
                <a:latin typeface="Roboto Thin" pitchFamily="2" charset="0"/>
                <a:ea typeface="Roboto Thin" pitchFamily="2" charset="0"/>
              </a:rPr>
              <a:t>r</a:t>
            </a:r>
            <a:r>
              <a:rPr lang="en-US" sz="3600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o </a:t>
            </a:r>
            <a:r>
              <a:rPr lang="en-US" sz="3600" dirty="0">
                <a:solidFill>
                  <a:srgbClr val="000000"/>
                </a:solidFill>
              </a:rPr>
              <a:t>Contributions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D28E0-6AEF-4E11-BCD2-F2C3B0AF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37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1C116-4DF6-4B5C-9C56-2C3F032E635A}"/>
              </a:ext>
            </a:extLst>
          </p:cNvPr>
          <p:cNvSpPr/>
          <p:nvPr/>
        </p:nvSpPr>
        <p:spPr>
          <a:xfrm>
            <a:off x="4540041" y="2571750"/>
            <a:ext cx="41467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oboto Black" panose="02000000000000000000" pitchFamily="2" charset="0"/>
                <a:ea typeface="Roboto Black" panose="02000000000000000000" pitchFamily="2" charset="0"/>
              </a:rPr>
              <a:t>Technical Contributions</a:t>
            </a:r>
          </a:p>
          <a:p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Novel concept for a User-guided Composite Matrix Reordering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166D36-FB00-4F18-A441-C001E9DE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3826430"/>
            <a:ext cx="987255" cy="985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9599F6-8F14-4D3A-AC5E-E1A79A15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231" y="2530184"/>
            <a:ext cx="924954" cy="800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890EFC-02E5-4C6F-967C-33CCD427D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8847" y="2753666"/>
            <a:ext cx="1062609" cy="800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F933E0-2E86-4327-BE35-00A35F5080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105"/>
          <a:stretch/>
        </p:blipFill>
        <p:spPr>
          <a:xfrm>
            <a:off x="3351194" y="3022967"/>
            <a:ext cx="998288" cy="6927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F893C67-49FF-4465-AF4F-466C84BEB22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7" t="26303" r="16079" b="23369"/>
          <a:stretch/>
        </p:blipFill>
        <p:spPr>
          <a:xfrm>
            <a:off x="2055302" y="3826430"/>
            <a:ext cx="1004530" cy="975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57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42AF876-3BEA-42ED-96E4-3E5B38DE5A7D}"/>
              </a:ext>
            </a:extLst>
          </p:cNvPr>
          <p:cNvSpPr/>
          <p:nvPr/>
        </p:nvSpPr>
        <p:spPr>
          <a:xfrm>
            <a:off x="344361" y="1549376"/>
            <a:ext cx="8447214" cy="3388145"/>
          </a:xfrm>
          <a:custGeom>
            <a:avLst/>
            <a:gdLst>
              <a:gd name="connsiteX0" fmla="*/ 155143 w 8447214"/>
              <a:gd name="connsiteY0" fmla="*/ 0 h 3388145"/>
              <a:gd name="connsiteX1" fmla="*/ 328862 w 8447214"/>
              <a:gd name="connsiteY1" fmla="*/ 0 h 3388145"/>
              <a:gd name="connsiteX2" fmla="*/ 326543 w 8447214"/>
              <a:gd name="connsiteY2" fmla="*/ 23004 h 3388145"/>
              <a:gd name="connsiteX3" fmla="*/ 872105 w 8447214"/>
              <a:gd name="connsiteY3" fmla="*/ 568566 h 3388145"/>
              <a:gd name="connsiteX4" fmla="*/ 1417667 w 8447214"/>
              <a:gd name="connsiteY4" fmla="*/ 23004 h 3388145"/>
              <a:gd name="connsiteX5" fmla="*/ 1415348 w 8447214"/>
              <a:gd name="connsiteY5" fmla="*/ 0 h 3388145"/>
              <a:gd name="connsiteX6" fmla="*/ 8292071 w 8447214"/>
              <a:gd name="connsiteY6" fmla="*/ 0 h 3388145"/>
              <a:gd name="connsiteX7" fmla="*/ 8447214 w 8447214"/>
              <a:gd name="connsiteY7" fmla="*/ 155143 h 3388145"/>
              <a:gd name="connsiteX8" fmla="*/ 8447214 w 8447214"/>
              <a:gd name="connsiteY8" fmla="*/ 3122605 h 3388145"/>
              <a:gd name="connsiteX9" fmla="*/ 8418941 w 8447214"/>
              <a:gd name="connsiteY9" fmla="*/ 3137951 h 3388145"/>
              <a:gd name="connsiteX10" fmla="*/ 8308991 w 8447214"/>
              <a:gd name="connsiteY10" fmla="*/ 3344742 h 3388145"/>
              <a:gd name="connsiteX11" fmla="*/ 8316748 w 8447214"/>
              <a:gd name="connsiteY11" fmla="*/ 3383163 h 3388145"/>
              <a:gd name="connsiteX12" fmla="*/ 8292071 w 8447214"/>
              <a:gd name="connsiteY12" fmla="*/ 3388145 h 3388145"/>
              <a:gd name="connsiteX13" fmla="*/ 155143 w 8447214"/>
              <a:gd name="connsiteY13" fmla="*/ 3388145 h 3388145"/>
              <a:gd name="connsiteX14" fmla="*/ 0 w 8447214"/>
              <a:gd name="connsiteY14" fmla="*/ 3233002 h 3388145"/>
              <a:gd name="connsiteX15" fmla="*/ 0 w 8447214"/>
              <a:gd name="connsiteY15" fmla="*/ 155143 h 3388145"/>
              <a:gd name="connsiteX16" fmla="*/ 155143 w 8447214"/>
              <a:gd name="connsiteY16" fmla="*/ 0 h 338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447214" h="3388145">
                <a:moveTo>
                  <a:pt x="155143" y="0"/>
                </a:moveTo>
                <a:lnTo>
                  <a:pt x="328862" y="0"/>
                </a:lnTo>
                <a:lnTo>
                  <a:pt x="326543" y="23004"/>
                </a:lnTo>
                <a:cubicBezTo>
                  <a:pt x="326543" y="324310"/>
                  <a:pt x="570799" y="568566"/>
                  <a:pt x="872105" y="568566"/>
                </a:cubicBezTo>
                <a:cubicBezTo>
                  <a:pt x="1173411" y="568566"/>
                  <a:pt x="1417667" y="324310"/>
                  <a:pt x="1417667" y="23004"/>
                </a:cubicBezTo>
                <a:lnTo>
                  <a:pt x="1415348" y="0"/>
                </a:lnTo>
                <a:lnTo>
                  <a:pt x="8292071" y="0"/>
                </a:lnTo>
                <a:cubicBezTo>
                  <a:pt x="8377754" y="0"/>
                  <a:pt x="8447214" y="69460"/>
                  <a:pt x="8447214" y="155143"/>
                </a:cubicBezTo>
                <a:lnTo>
                  <a:pt x="8447214" y="3122605"/>
                </a:lnTo>
                <a:lnTo>
                  <a:pt x="8418941" y="3137951"/>
                </a:lnTo>
                <a:cubicBezTo>
                  <a:pt x="8352605" y="3182766"/>
                  <a:pt x="8308991" y="3258661"/>
                  <a:pt x="8308991" y="3344742"/>
                </a:cubicBezTo>
                <a:lnTo>
                  <a:pt x="8316748" y="3383163"/>
                </a:lnTo>
                <a:lnTo>
                  <a:pt x="8292071" y="3388145"/>
                </a:lnTo>
                <a:lnTo>
                  <a:pt x="155143" y="3388145"/>
                </a:lnTo>
                <a:cubicBezTo>
                  <a:pt x="69460" y="3388145"/>
                  <a:pt x="0" y="3318685"/>
                  <a:pt x="0" y="3233002"/>
                </a:cubicBezTo>
                <a:lnTo>
                  <a:pt x="0" y="155143"/>
                </a:lnTo>
                <a:cubicBezTo>
                  <a:pt x="0" y="69460"/>
                  <a:pt x="69460" y="0"/>
                  <a:pt x="155143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</a:pPr>
            <a:endParaRPr lang="en-US" sz="946" b="1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1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93223" y="1136520"/>
            <a:ext cx="997513" cy="9975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Roboto Black" pitchFamily="2" charset="0"/>
                <a:ea typeface="Roboto Black" pitchFamily="2" charset="0"/>
              </a:rPr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755576" y="4083918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latin typeface="Font Awesome 5 Free Solid" panose="02000503000000000000" pitchFamily="50" charset="0"/>
              </a:rPr>
              <a:t>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1640" y="2369806"/>
            <a:ext cx="696024" cy="58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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93671" y="3262866"/>
            <a:ext cx="593432" cy="582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3186" dirty="0">
                <a:solidFill>
                  <a:schemeClr val="tx1">
                    <a:lumMod val="50000"/>
                    <a:lumOff val="50000"/>
                  </a:schemeClr>
                </a:solidFill>
                <a:latin typeface="Font Awesome 5 Free Solid" panose="02000503000000000000" pitchFamily="50" charset="0"/>
              </a:rPr>
              <a:t>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C555E9-A6C9-4174-AFF4-96606C77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small" dirty="0">
                <a:solidFill>
                  <a:prstClr val="black"/>
                </a:solidFill>
                <a:latin typeface="Roboto Bold" pitchFamily="2" charset="0"/>
                <a:ea typeface="Roboto Bold" pitchFamily="2" charset="0"/>
              </a:rPr>
              <a:t>G</a:t>
            </a:r>
            <a:r>
              <a:rPr lang="en-US" sz="4000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ui</a:t>
            </a:r>
            <a:r>
              <a:rPr lang="en-US" sz="4000" cap="small" dirty="0">
                <a:solidFill>
                  <a:srgbClr val="D97A28"/>
                </a:solidFill>
                <a:latin typeface="Roboto Thin" pitchFamily="2" charset="0"/>
                <a:ea typeface="Roboto Thin" pitchFamily="2" charset="0"/>
              </a:rPr>
              <a:t>r</a:t>
            </a:r>
            <a:r>
              <a:rPr lang="en-US" sz="4000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rPr>
              <a:t>o </a:t>
            </a:r>
            <a:r>
              <a:rPr lang="en-US" sz="4000" dirty="0">
                <a:solidFill>
                  <a:srgbClr val="000000"/>
                </a:solidFill>
              </a:rPr>
              <a:t>Contributions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D28E0-6AEF-4E11-BCD2-F2C3B0AF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38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A1C116-4DF6-4B5C-9C56-2C3F032E635A}"/>
              </a:ext>
            </a:extLst>
          </p:cNvPr>
          <p:cNvSpPr/>
          <p:nvPr/>
        </p:nvSpPr>
        <p:spPr>
          <a:xfrm>
            <a:off x="4540041" y="2571750"/>
            <a:ext cx="41467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Roboto Black" panose="02000000000000000000" pitchFamily="2" charset="0"/>
                <a:ea typeface="Roboto Black" panose="02000000000000000000" pitchFamily="2" charset="0"/>
              </a:rPr>
              <a:t>Visual Overview and Comparison</a:t>
            </a:r>
          </a:p>
          <a:p>
            <a:endParaRPr lang="en-US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Index-to-Index comparison </a:t>
            </a:r>
            <a:b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Projection View and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PcP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view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7D20F5-5E00-4F73-AB74-AEE8E1DE5C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05" y="3838700"/>
            <a:ext cx="1831771" cy="9475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C0B865-D153-408A-8915-510A4E055171}"/>
              </a:ext>
            </a:extLst>
          </p:cNvPr>
          <p:cNvGrpSpPr/>
          <p:nvPr/>
        </p:nvGrpSpPr>
        <p:grpSpPr>
          <a:xfrm>
            <a:off x="2167058" y="2239088"/>
            <a:ext cx="1794207" cy="1719747"/>
            <a:chOff x="2497140" y="3403643"/>
            <a:chExt cx="1504274" cy="14418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565E555-24B3-45BD-A688-2411E8193C19}"/>
                </a:ext>
              </a:extLst>
            </p:cNvPr>
            <p:cNvSpPr/>
            <p:nvPr/>
          </p:nvSpPr>
          <p:spPr>
            <a:xfrm>
              <a:off x="2497140" y="3403643"/>
              <a:ext cx="1504274" cy="1441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B9D919-C10C-4A54-8286-6ABC87CAA373}"/>
                </a:ext>
              </a:extLst>
            </p:cNvPr>
            <p:cNvGrpSpPr/>
            <p:nvPr/>
          </p:nvGrpSpPr>
          <p:grpSpPr>
            <a:xfrm>
              <a:off x="2497140" y="3417677"/>
              <a:ext cx="1504274" cy="1427812"/>
              <a:chOff x="1580546" y="1623331"/>
              <a:chExt cx="3268903" cy="310274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8B99735-45DE-44F9-BDB2-47E0C9A40E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34" t="24676" r="22583" b="15594"/>
              <a:stretch/>
            </p:blipFill>
            <p:spPr>
              <a:xfrm>
                <a:off x="1650012" y="1623331"/>
                <a:ext cx="3053965" cy="307224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07C79AA7-7E54-4D95-9A92-FA4F2C998F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34" t="25269" r="20697" b="15593"/>
              <a:stretch/>
            </p:blipFill>
            <p:spPr>
              <a:xfrm>
                <a:off x="1650012" y="1653829"/>
                <a:ext cx="3199437" cy="3041746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5AE5875-C40C-4A43-BE32-8369A3674F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933" t="24676" r="21759" b="15594"/>
              <a:stretch/>
            </p:blipFill>
            <p:spPr>
              <a:xfrm>
                <a:off x="1580546" y="1623331"/>
                <a:ext cx="3187001" cy="3072244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2F8E5E2-D07E-4E5A-B63F-5229104D3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106" t="25496" r="22600" b="15054"/>
              <a:stretch/>
            </p:blipFill>
            <p:spPr>
              <a:xfrm>
                <a:off x="1580546" y="1653829"/>
                <a:ext cx="3123431" cy="30722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59080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bg1">
                <a:lumMod val="91000"/>
              </a:schemeClr>
            </a:gs>
            <a:gs pos="83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02C6394A-4669-45D8-A41E-FB7622FDFCB2}"/>
              </a:ext>
            </a:extLst>
          </p:cNvPr>
          <p:cNvGrpSpPr/>
          <p:nvPr/>
        </p:nvGrpSpPr>
        <p:grpSpPr>
          <a:xfrm>
            <a:off x="563181" y="1052660"/>
            <a:ext cx="1792645" cy="3386964"/>
            <a:chOff x="144290" y="-71858"/>
            <a:chExt cx="7097634" cy="13216410"/>
          </a:xfrm>
        </p:grpSpPr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A2499C6E-D989-4C2F-8399-E4D388AEFD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4290" y="1986504"/>
              <a:ext cx="7097634" cy="11158048"/>
            </a:xfrm>
            <a:custGeom>
              <a:avLst/>
              <a:gdLst>
                <a:gd name="connsiteX0" fmla="*/ 294258 w 33113923"/>
                <a:gd name="connsiteY0" fmla="*/ 0 h 11146129"/>
                <a:gd name="connsiteX1" fmla="*/ 1362937 w 33113923"/>
                <a:gd name="connsiteY1" fmla="*/ 0 h 11146129"/>
                <a:gd name="connsiteX2" fmla="*/ 1358395 w 33113923"/>
                <a:gd name="connsiteY2" fmla="*/ 89960 h 11146129"/>
                <a:gd name="connsiteX3" fmla="*/ 3518635 w 33113923"/>
                <a:gd name="connsiteY3" fmla="*/ 2250200 h 11146129"/>
                <a:gd name="connsiteX4" fmla="*/ 5678875 w 33113923"/>
                <a:gd name="connsiteY4" fmla="*/ 89960 h 11146129"/>
                <a:gd name="connsiteX5" fmla="*/ 5674332 w 33113923"/>
                <a:gd name="connsiteY5" fmla="*/ 0 h 11146129"/>
                <a:gd name="connsiteX6" fmla="*/ 32819663 w 33113923"/>
                <a:gd name="connsiteY6" fmla="*/ 0 h 11146129"/>
                <a:gd name="connsiteX7" fmla="*/ 33113923 w 33113923"/>
                <a:gd name="connsiteY7" fmla="*/ 294257 h 11146129"/>
                <a:gd name="connsiteX8" fmla="*/ 33113923 w 33113923"/>
                <a:gd name="connsiteY8" fmla="*/ 10851871 h 11146129"/>
                <a:gd name="connsiteX9" fmla="*/ 32819663 w 33113923"/>
                <a:gd name="connsiteY9" fmla="*/ 11146129 h 11146129"/>
                <a:gd name="connsiteX10" fmla="*/ 294258 w 33113923"/>
                <a:gd name="connsiteY10" fmla="*/ 11146129 h 11146129"/>
                <a:gd name="connsiteX11" fmla="*/ 0 w 33113923"/>
                <a:gd name="connsiteY11" fmla="*/ 10851871 h 11146129"/>
                <a:gd name="connsiteX12" fmla="*/ 0 w 33113923"/>
                <a:gd name="connsiteY12" fmla="*/ 294257 h 11146129"/>
                <a:gd name="connsiteX13" fmla="*/ 294258 w 33113923"/>
                <a:gd name="connsiteY13" fmla="*/ 0 h 11146129"/>
                <a:gd name="connsiteX0" fmla="*/ 294258 w 33113923"/>
                <a:gd name="connsiteY0" fmla="*/ 11919 h 11158048"/>
                <a:gd name="connsiteX1" fmla="*/ 1362937 w 33113923"/>
                <a:gd name="connsiteY1" fmla="*/ 11919 h 11158048"/>
                <a:gd name="connsiteX2" fmla="*/ 1358395 w 33113923"/>
                <a:gd name="connsiteY2" fmla="*/ 101879 h 11158048"/>
                <a:gd name="connsiteX3" fmla="*/ 3518635 w 33113923"/>
                <a:gd name="connsiteY3" fmla="*/ 2262119 h 11158048"/>
                <a:gd name="connsiteX4" fmla="*/ 5678875 w 33113923"/>
                <a:gd name="connsiteY4" fmla="*/ 101879 h 11158048"/>
                <a:gd name="connsiteX5" fmla="*/ 5674332 w 33113923"/>
                <a:gd name="connsiteY5" fmla="*/ 11919 h 11158048"/>
                <a:gd name="connsiteX6" fmla="*/ 7097634 w 33113923"/>
                <a:gd name="connsiteY6" fmla="*/ 0 h 11158048"/>
                <a:gd name="connsiteX7" fmla="*/ 32819663 w 33113923"/>
                <a:gd name="connsiteY7" fmla="*/ 11919 h 11158048"/>
                <a:gd name="connsiteX8" fmla="*/ 33113923 w 33113923"/>
                <a:gd name="connsiteY8" fmla="*/ 306176 h 11158048"/>
                <a:gd name="connsiteX9" fmla="*/ 33113923 w 33113923"/>
                <a:gd name="connsiteY9" fmla="*/ 10863790 h 11158048"/>
                <a:gd name="connsiteX10" fmla="*/ 32819663 w 33113923"/>
                <a:gd name="connsiteY10" fmla="*/ 11158048 h 11158048"/>
                <a:gd name="connsiteX11" fmla="*/ 294258 w 33113923"/>
                <a:gd name="connsiteY11" fmla="*/ 11158048 h 11158048"/>
                <a:gd name="connsiteX12" fmla="*/ 0 w 33113923"/>
                <a:gd name="connsiteY12" fmla="*/ 10863790 h 11158048"/>
                <a:gd name="connsiteX13" fmla="*/ 0 w 33113923"/>
                <a:gd name="connsiteY13" fmla="*/ 306176 h 11158048"/>
                <a:gd name="connsiteX14" fmla="*/ 294258 w 33113923"/>
                <a:gd name="connsiteY14" fmla="*/ 11919 h 11158048"/>
                <a:gd name="connsiteX0" fmla="*/ 294258 w 33113923"/>
                <a:gd name="connsiteY0" fmla="*/ 11919 h 11158048"/>
                <a:gd name="connsiteX1" fmla="*/ 1362937 w 33113923"/>
                <a:gd name="connsiteY1" fmla="*/ 11919 h 11158048"/>
                <a:gd name="connsiteX2" fmla="*/ 1358395 w 33113923"/>
                <a:gd name="connsiteY2" fmla="*/ 101879 h 11158048"/>
                <a:gd name="connsiteX3" fmla="*/ 3518635 w 33113923"/>
                <a:gd name="connsiteY3" fmla="*/ 2262119 h 11158048"/>
                <a:gd name="connsiteX4" fmla="*/ 5678875 w 33113923"/>
                <a:gd name="connsiteY4" fmla="*/ 101879 h 11158048"/>
                <a:gd name="connsiteX5" fmla="*/ 5674332 w 33113923"/>
                <a:gd name="connsiteY5" fmla="*/ 11919 h 11158048"/>
                <a:gd name="connsiteX6" fmla="*/ 7097634 w 33113923"/>
                <a:gd name="connsiteY6" fmla="*/ 0 h 11158048"/>
                <a:gd name="connsiteX7" fmla="*/ 32819663 w 33113923"/>
                <a:gd name="connsiteY7" fmla="*/ 11919 h 11158048"/>
                <a:gd name="connsiteX8" fmla="*/ 33113923 w 33113923"/>
                <a:gd name="connsiteY8" fmla="*/ 306176 h 11158048"/>
                <a:gd name="connsiteX9" fmla="*/ 33113923 w 33113923"/>
                <a:gd name="connsiteY9" fmla="*/ 10863790 h 11158048"/>
                <a:gd name="connsiteX10" fmla="*/ 32819663 w 33113923"/>
                <a:gd name="connsiteY10" fmla="*/ 11158048 h 11158048"/>
                <a:gd name="connsiteX11" fmla="*/ 7097634 w 33113923"/>
                <a:gd name="connsiteY11" fmla="*/ 11131335 h 11158048"/>
                <a:gd name="connsiteX12" fmla="*/ 294258 w 33113923"/>
                <a:gd name="connsiteY12" fmla="*/ 11158048 h 11158048"/>
                <a:gd name="connsiteX13" fmla="*/ 0 w 33113923"/>
                <a:gd name="connsiteY13" fmla="*/ 10863790 h 11158048"/>
                <a:gd name="connsiteX14" fmla="*/ 0 w 33113923"/>
                <a:gd name="connsiteY14" fmla="*/ 306176 h 11158048"/>
                <a:gd name="connsiteX15" fmla="*/ 294258 w 33113923"/>
                <a:gd name="connsiteY15" fmla="*/ 11919 h 11158048"/>
                <a:gd name="connsiteX0" fmla="*/ 294258 w 33113923"/>
                <a:gd name="connsiteY0" fmla="*/ 11919 h 11158048"/>
                <a:gd name="connsiteX1" fmla="*/ 1362937 w 33113923"/>
                <a:gd name="connsiteY1" fmla="*/ 11919 h 11158048"/>
                <a:gd name="connsiteX2" fmla="*/ 1358395 w 33113923"/>
                <a:gd name="connsiteY2" fmla="*/ 101879 h 11158048"/>
                <a:gd name="connsiteX3" fmla="*/ 3518635 w 33113923"/>
                <a:gd name="connsiteY3" fmla="*/ 2262119 h 11158048"/>
                <a:gd name="connsiteX4" fmla="*/ 5678875 w 33113923"/>
                <a:gd name="connsiteY4" fmla="*/ 101879 h 11158048"/>
                <a:gd name="connsiteX5" fmla="*/ 5674332 w 33113923"/>
                <a:gd name="connsiteY5" fmla="*/ 11919 h 11158048"/>
                <a:gd name="connsiteX6" fmla="*/ 7097634 w 33113923"/>
                <a:gd name="connsiteY6" fmla="*/ 0 h 11158048"/>
                <a:gd name="connsiteX7" fmla="*/ 33113923 w 33113923"/>
                <a:gd name="connsiteY7" fmla="*/ 306176 h 11158048"/>
                <a:gd name="connsiteX8" fmla="*/ 33113923 w 33113923"/>
                <a:gd name="connsiteY8" fmla="*/ 10863790 h 11158048"/>
                <a:gd name="connsiteX9" fmla="*/ 32819663 w 33113923"/>
                <a:gd name="connsiteY9" fmla="*/ 11158048 h 11158048"/>
                <a:gd name="connsiteX10" fmla="*/ 7097634 w 33113923"/>
                <a:gd name="connsiteY10" fmla="*/ 11131335 h 11158048"/>
                <a:gd name="connsiteX11" fmla="*/ 294258 w 33113923"/>
                <a:gd name="connsiteY11" fmla="*/ 11158048 h 11158048"/>
                <a:gd name="connsiteX12" fmla="*/ 0 w 33113923"/>
                <a:gd name="connsiteY12" fmla="*/ 10863790 h 11158048"/>
                <a:gd name="connsiteX13" fmla="*/ 0 w 33113923"/>
                <a:gd name="connsiteY13" fmla="*/ 306176 h 11158048"/>
                <a:gd name="connsiteX14" fmla="*/ 294258 w 33113923"/>
                <a:gd name="connsiteY14" fmla="*/ 11919 h 11158048"/>
                <a:gd name="connsiteX0" fmla="*/ 294258 w 33113923"/>
                <a:gd name="connsiteY0" fmla="*/ 11919 h 11158048"/>
                <a:gd name="connsiteX1" fmla="*/ 1362937 w 33113923"/>
                <a:gd name="connsiteY1" fmla="*/ 11919 h 11158048"/>
                <a:gd name="connsiteX2" fmla="*/ 1358395 w 33113923"/>
                <a:gd name="connsiteY2" fmla="*/ 101879 h 11158048"/>
                <a:gd name="connsiteX3" fmla="*/ 3518635 w 33113923"/>
                <a:gd name="connsiteY3" fmla="*/ 2262119 h 11158048"/>
                <a:gd name="connsiteX4" fmla="*/ 5678875 w 33113923"/>
                <a:gd name="connsiteY4" fmla="*/ 101879 h 11158048"/>
                <a:gd name="connsiteX5" fmla="*/ 5674332 w 33113923"/>
                <a:gd name="connsiteY5" fmla="*/ 11919 h 11158048"/>
                <a:gd name="connsiteX6" fmla="*/ 7097634 w 33113923"/>
                <a:gd name="connsiteY6" fmla="*/ 0 h 11158048"/>
                <a:gd name="connsiteX7" fmla="*/ 33113923 w 33113923"/>
                <a:gd name="connsiteY7" fmla="*/ 10863790 h 11158048"/>
                <a:gd name="connsiteX8" fmla="*/ 32819663 w 33113923"/>
                <a:gd name="connsiteY8" fmla="*/ 11158048 h 11158048"/>
                <a:gd name="connsiteX9" fmla="*/ 7097634 w 33113923"/>
                <a:gd name="connsiteY9" fmla="*/ 11131335 h 11158048"/>
                <a:gd name="connsiteX10" fmla="*/ 294258 w 33113923"/>
                <a:gd name="connsiteY10" fmla="*/ 11158048 h 11158048"/>
                <a:gd name="connsiteX11" fmla="*/ 0 w 33113923"/>
                <a:gd name="connsiteY11" fmla="*/ 10863790 h 11158048"/>
                <a:gd name="connsiteX12" fmla="*/ 0 w 33113923"/>
                <a:gd name="connsiteY12" fmla="*/ 306176 h 11158048"/>
                <a:gd name="connsiteX13" fmla="*/ 294258 w 33113923"/>
                <a:gd name="connsiteY13" fmla="*/ 11919 h 11158048"/>
                <a:gd name="connsiteX0" fmla="*/ 294258 w 32819663"/>
                <a:gd name="connsiteY0" fmla="*/ 11919 h 11158048"/>
                <a:gd name="connsiteX1" fmla="*/ 1362937 w 32819663"/>
                <a:gd name="connsiteY1" fmla="*/ 11919 h 11158048"/>
                <a:gd name="connsiteX2" fmla="*/ 1358395 w 32819663"/>
                <a:gd name="connsiteY2" fmla="*/ 101879 h 11158048"/>
                <a:gd name="connsiteX3" fmla="*/ 3518635 w 32819663"/>
                <a:gd name="connsiteY3" fmla="*/ 2262119 h 11158048"/>
                <a:gd name="connsiteX4" fmla="*/ 5678875 w 32819663"/>
                <a:gd name="connsiteY4" fmla="*/ 101879 h 11158048"/>
                <a:gd name="connsiteX5" fmla="*/ 5674332 w 32819663"/>
                <a:gd name="connsiteY5" fmla="*/ 11919 h 11158048"/>
                <a:gd name="connsiteX6" fmla="*/ 7097634 w 32819663"/>
                <a:gd name="connsiteY6" fmla="*/ 0 h 11158048"/>
                <a:gd name="connsiteX7" fmla="*/ 32819663 w 32819663"/>
                <a:gd name="connsiteY7" fmla="*/ 11158048 h 11158048"/>
                <a:gd name="connsiteX8" fmla="*/ 7097634 w 32819663"/>
                <a:gd name="connsiteY8" fmla="*/ 11131335 h 11158048"/>
                <a:gd name="connsiteX9" fmla="*/ 294258 w 32819663"/>
                <a:gd name="connsiteY9" fmla="*/ 11158048 h 11158048"/>
                <a:gd name="connsiteX10" fmla="*/ 0 w 32819663"/>
                <a:gd name="connsiteY10" fmla="*/ 10863790 h 11158048"/>
                <a:gd name="connsiteX11" fmla="*/ 0 w 32819663"/>
                <a:gd name="connsiteY11" fmla="*/ 306176 h 11158048"/>
                <a:gd name="connsiteX12" fmla="*/ 294258 w 32819663"/>
                <a:gd name="connsiteY12" fmla="*/ 11919 h 11158048"/>
                <a:gd name="connsiteX0" fmla="*/ 294258 w 7097634"/>
                <a:gd name="connsiteY0" fmla="*/ 11919 h 11158048"/>
                <a:gd name="connsiteX1" fmla="*/ 1362937 w 7097634"/>
                <a:gd name="connsiteY1" fmla="*/ 11919 h 11158048"/>
                <a:gd name="connsiteX2" fmla="*/ 1358395 w 7097634"/>
                <a:gd name="connsiteY2" fmla="*/ 101879 h 11158048"/>
                <a:gd name="connsiteX3" fmla="*/ 3518635 w 7097634"/>
                <a:gd name="connsiteY3" fmla="*/ 2262119 h 11158048"/>
                <a:gd name="connsiteX4" fmla="*/ 5678875 w 7097634"/>
                <a:gd name="connsiteY4" fmla="*/ 101879 h 11158048"/>
                <a:gd name="connsiteX5" fmla="*/ 5674332 w 7097634"/>
                <a:gd name="connsiteY5" fmla="*/ 11919 h 11158048"/>
                <a:gd name="connsiteX6" fmla="*/ 7097634 w 7097634"/>
                <a:gd name="connsiteY6" fmla="*/ 0 h 11158048"/>
                <a:gd name="connsiteX7" fmla="*/ 7097634 w 7097634"/>
                <a:gd name="connsiteY7" fmla="*/ 11131335 h 11158048"/>
                <a:gd name="connsiteX8" fmla="*/ 294258 w 7097634"/>
                <a:gd name="connsiteY8" fmla="*/ 11158048 h 11158048"/>
                <a:gd name="connsiteX9" fmla="*/ 0 w 7097634"/>
                <a:gd name="connsiteY9" fmla="*/ 10863790 h 11158048"/>
                <a:gd name="connsiteX10" fmla="*/ 0 w 7097634"/>
                <a:gd name="connsiteY10" fmla="*/ 306176 h 11158048"/>
                <a:gd name="connsiteX11" fmla="*/ 294258 w 7097634"/>
                <a:gd name="connsiteY11" fmla="*/ 11919 h 11158048"/>
                <a:gd name="connsiteX0" fmla="*/ 294258 w 7097634"/>
                <a:gd name="connsiteY0" fmla="*/ 343996 h 11490125"/>
                <a:gd name="connsiteX1" fmla="*/ 1362937 w 7097634"/>
                <a:gd name="connsiteY1" fmla="*/ 343996 h 11490125"/>
                <a:gd name="connsiteX2" fmla="*/ 1358395 w 7097634"/>
                <a:gd name="connsiteY2" fmla="*/ 433956 h 11490125"/>
                <a:gd name="connsiteX3" fmla="*/ 3518635 w 7097634"/>
                <a:gd name="connsiteY3" fmla="*/ 2594196 h 11490125"/>
                <a:gd name="connsiteX4" fmla="*/ 5678875 w 7097634"/>
                <a:gd name="connsiteY4" fmla="*/ 433956 h 11490125"/>
                <a:gd name="connsiteX5" fmla="*/ 5674332 w 7097634"/>
                <a:gd name="connsiteY5" fmla="*/ 343996 h 11490125"/>
                <a:gd name="connsiteX6" fmla="*/ 7097634 w 7097634"/>
                <a:gd name="connsiteY6" fmla="*/ 332077 h 11490125"/>
                <a:gd name="connsiteX7" fmla="*/ 7097634 w 7097634"/>
                <a:gd name="connsiteY7" fmla="*/ 11463412 h 11490125"/>
                <a:gd name="connsiteX8" fmla="*/ 294258 w 7097634"/>
                <a:gd name="connsiteY8" fmla="*/ 11490125 h 11490125"/>
                <a:gd name="connsiteX9" fmla="*/ 0 w 7097634"/>
                <a:gd name="connsiteY9" fmla="*/ 11195867 h 11490125"/>
                <a:gd name="connsiteX10" fmla="*/ 0 w 7097634"/>
                <a:gd name="connsiteY10" fmla="*/ 638253 h 11490125"/>
                <a:gd name="connsiteX11" fmla="*/ 294258 w 7097634"/>
                <a:gd name="connsiteY11" fmla="*/ 343996 h 11490125"/>
                <a:gd name="connsiteX0" fmla="*/ 294258 w 7097634"/>
                <a:gd name="connsiteY0" fmla="*/ 11919 h 11158048"/>
                <a:gd name="connsiteX1" fmla="*/ 1362937 w 7097634"/>
                <a:gd name="connsiteY1" fmla="*/ 11919 h 11158048"/>
                <a:gd name="connsiteX2" fmla="*/ 1358395 w 7097634"/>
                <a:gd name="connsiteY2" fmla="*/ 101879 h 11158048"/>
                <a:gd name="connsiteX3" fmla="*/ 3518635 w 7097634"/>
                <a:gd name="connsiteY3" fmla="*/ 2262119 h 11158048"/>
                <a:gd name="connsiteX4" fmla="*/ 5678875 w 7097634"/>
                <a:gd name="connsiteY4" fmla="*/ 101879 h 11158048"/>
                <a:gd name="connsiteX5" fmla="*/ 5674332 w 7097634"/>
                <a:gd name="connsiteY5" fmla="*/ 11919 h 11158048"/>
                <a:gd name="connsiteX6" fmla="*/ 7097634 w 7097634"/>
                <a:gd name="connsiteY6" fmla="*/ 0 h 11158048"/>
                <a:gd name="connsiteX7" fmla="*/ 7097634 w 7097634"/>
                <a:gd name="connsiteY7" fmla="*/ 11131335 h 11158048"/>
                <a:gd name="connsiteX8" fmla="*/ 294258 w 7097634"/>
                <a:gd name="connsiteY8" fmla="*/ 11158048 h 11158048"/>
                <a:gd name="connsiteX9" fmla="*/ 0 w 7097634"/>
                <a:gd name="connsiteY9" fmla="*/ 10863790 h 11158048"/>
                <a:gd name="connsiteX10" fmla="*/ 0 w 7097634"/>
                <a:gd name="connsiteY10" fmla="*/ 306176 h 11158048"/>
                <a:gd name="connsiteX11" fmla="*/ 294258 w 7097634"/>
                <a:gd name="connsiteY11" fmla="*/ 11919 h 11158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97634" h="11158048">
                  <a:moveTo>
                    <a:pt x="294258" y="11919"/>
                  </a:moveTo>
                  <a:lnTo>
                    <a:pt x="1362937" y="11919"/>
                  </a:lnTo>
                  <a:lnTo>
                    <a:pt x="1358395" y="101879"/>
                  </a:lnTo>
                  <a:cubicBezTo>
                    <a:pt x="1358395" y="1294948"/>
                    <a:pt x="2325567" y="2262119"/>
                    <a:pt x="3518635" y="2262119"/>
                  </a:cubicBezTo>
                  <a:cubicBezTo>
                    <a:pt x="4711703" y="2262119"/>
                    <a:pt x="5678875" y="1294948"/>
                    <a:pt x="5678875" y="101879"/>
                  </a:cubicBezTo>
                  <a:lnTo>
                    <a:pt x="5674332" y="11919"/>
                  </a:lnTo>
                  <a:cubicBezTo>
                    <a:pt x="6148766" y="7946"/>
                    <a:pt x="5682816" y="28363"/>
                    <a:pt x="7097634" y="0"/>
                  </a:cubicBezTo>
                  <a:lnTo>
                    <a:pt x="7097634" y="11131335"/>
                  </a:lnTo>
                  <a:lnTo>
                    <a:pt x="294258" y="11158048"/>
                  </a:lnTo>
                  <a:cubicBezTo>
                    <a:pt x="131744" y="11158048"/>
                    <a:pt x="0" y="11026304"/>
                    <a:pt x="0" y="10863790"/>
                  </a:cubicBezTo>
                  <a:lnTo>
                    <a:pt x="0" y="306176"/>
                  </a:lnTo>
                  <a:cubicBezTo>
                    <a:pt x="0" y="143662"/>
                    <a:pt x="131744" y="11919"/>
                    <a:pt x="294258" y="11919"/>
                  </a:cubicBez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 w="12700" algn="ctr">
              <a:noFill/>
              <a:prstDash val="dash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52364" rIns="0" bIns="0">
              <a:noAutofit/>
            </a:bodyPr>
            <a:lstStyle/>
            <a:p>
              <a:pPr marL="131629">
                <a:lnSpc>
                  <a:spcPct val="90000"/>
                </a:lnSpc>
                <a:spcAft>
                  <a:spcPts val="727"/>
                </a:spcAft>
              </a:pPr>
              <a:endParaRPr lang="en-US" sz="946" b="1" dirty="0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5AFE0D2-4DAD-4352-86D4-6F0AB3ED4E5B}"/>
                </a:ext>
              </a:extLst>
            </p:cNvPr>
            <p:cNvSpPr/>
            <p:nvPr/>
          </p:nvSpPr>
          <p:spPr>
            <a:xfrm>
              <a:off x="1502684" y="-71858"/>
              <a:ext cx="4320480" cy="43204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943" dirty="0">
                  <a:solidFill>
                    <a:schemeClr val="bg1">
                      <a:lumMod val="85000"/>
                    </a:schemeClr>
                  </a:solidFill>
                  <a:latin typeface="Roboto Black" pitchFamily="2" charset="0"/>
                  <a:ea typeface="Roboto Black" pitchFamily="2" charset="0"/>
                </a:rPr>
                <a:t>?</a:t>
              </a:r>
              <a:endParaRPr lang="en-US" sz="5519" dirty="0">
                <a:solidFill>
                  <a:schemeClr val="bg1">
                    <a:lumMod val="85000"/>
                  </a:schemeClr>
                </a:solidFill>
                <a:latin typeface="Roboto Black" pitchFamily="2" charset="0"/>
                <a:ea typeface="Roboto Black" pitchFamily="2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CD42A86-67FF-46D2-B274-897E5A2DE38C}"/>
              </a:ext>
            </a:extLst>
          </p:cNvPr>
          <p:cNvSpPr/>
          <p:nvPr/>
        </p:nvSpPr>
        <p:spPr>
          <a:xfrm>
            <a:off x="563181" y="2586899"/>
            <a:ext cx="1792646" cy="1015663"/>
          </a:xfrm>
          <a:prstGeom prst="rect">
            <a:avLst/>
          </a:prstGeom>
        </p:spPr>
        <p:txBody>
          <a:bodyPr wrap="square" lIns="182857">
            <a:spAutoFit/>
          </a:bodyPr>
          <a:lstStyle/>
          <a:p>
            <a:r>
              <a:rPr lang="en-US" sz="2000" dirty="0">
                <a:latin typeface="Roboto Black" pitchFamily="2" charset="0"/>
                <a:ea typeface="Roboto Black" pitchFamily="2" charset="0"/>
              </a:rPr>
              <a:t>Questions?</a:t>
            </a:r>
          </a:p>
          <a:p>
            <a:endParaRPr lang="en-US" sz="2000" dirty="0">
              <a:latin typeface="Roboto Black" pitchFamily="2" charset="0"/>
              <a:ea typeface="Roboto Black" pitchFamily="2" charset="0"/>
            </a:endParaRPr>
          </a:p>
          <a:p>
            <a:endParaRPr lang="en-US" sz="2000" dirty="0">
              <a:latin typeface="Roboto Light" pitchFamily="2" charset="0"/>
              <a:ea typeface="Roboto Light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4E9CDE-7C32-4FA9-845A-020AE5813A86}"/>
              </a:ext>
            </a:extLst>
          </p:cNvPr>
          <p:cNvGrpSpPr/>
          <p:nvPr/>
        </p:nvGrpSpPr>
        <p:grpSpPr>
          <a:xfrm>
            <a:off x="784772" y="233042"/>
            <a:ext cx="7810121" cy="4206582"/>
            <a:chOff x="3399045" y="671818"/>
            <a:chExt cx="33827584" cy="18219761"/>
          </a:xfrm>
        </p:grpSpPr>
        <p:sp>
          <p:nvSpPr>
            <p:cNvPr id="4" name="TextBox 3"/>
            <p:cNvSpPr txBox="1"/>
            <p:nvPr/>
          </p:nvSpPr>
          <p:spPr>
            <a:xfrm>
              <a:off x="3399045" y="671818"/>
              <a:ext cx="8395482" cy="4078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07591">
                <a:defRPr/>
              </a:pPr>
              <a:r>
                <a:rPr lang="en-US" sz="5519" cap="small" dirty="0">
                  <a:solidFill>
                    <a:prstClr val="black"/>
                  </a:solidFill>
                  <a:latin typeface="Roboto Bold" pitchFamily="2" charset="0"/>
                  <a:ea typeface="Roboto Bold" pitchFamily="2" charset="0"/>
                </a:rPr>
                <a:t>G</a:t>
              </a:r>
              <a:r>
                <a:rPr lang="en-US" sz="5519" cap="small" dirty="0">
                  <a:solidFill>
                    <a:prstClr val="black"/>
                  </a:solidFill>
                  <a:latin typeface="Roboto Thin" pitchFamily="2" charset="0"/>
                  <a:ea typeface="Roboto Thin" pitchFamily="2" charset="0"/>
                </a:rPr>
                <a:t>ui</a:t>
              </a:r>
              <a:r>
                <a:rPr lang="en-US" sz="5519" cap="small" dirty="0">
                  <a:solidFill>
                    <a:srgbClr val="D97A28"/>
                  </a:solidFill>
                  <a:latin typeface="Roboto Thin" pitchFamily="2" charset="0"/>
                  <a:ea typeface="Roboto Thin" pitchFamily="2" charset="0"/>
                </a:rPr>
                <a:t>r</a:t>
              </a:r>
              <a:r>
                <a:rPr lang="en-US" sz="5519" cap="small" dirty="0">
                  <a:solidFill>
                    <a:prstClr val="black"/>
                  </a:solidFill>
                  <a:latin typeface="Roboto Thin" pitchFamily="2" charset="0"/>
                  <a:ea typeface="Roboto Thin" pitchFamily="2" charset="0"/>
                </a:rPr>
                <a:t>o</a:t>
              </a:r>
              <a:endParaRPr lang="en-US" sz="1593" cap="small" dirty="0">
                <a:solidFill>
                  <a:prstClr val="black"/>
                </a:solidFill>
                <a:latin typeface="Roboto Thin" pitchFamily="2" charset="0"/>
                <a:ea typeface="Roboto Thin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1786363" y="2125477"/>
              <a:ext cx="21205331" cy="21695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07591">
                <a:defRPr/>
              </a:pPr>
              <a:r>
                <a:rPr lang="en-US" sz="2655" dirty="0">
                  <a:solidFill>
                    <a:prstClr val="black"/>
                  </a:solidFill>
                  <a:latin typeface="Roboto Light" pitchFamily="2" charset="0"/>
                  <a:ea typeface="Roboto Light" pitchFamily="2" charset="0"/>
                </a:rPr>
                <a:t>User-Guided </a:t>
              </a:r>
              <a:r>
                <a:rPr lang="en-US" sz="2655" dirty="0">
                  <a:solidFill>
                    <a:prstClr val="black"/>
                  </a:solidFill>
                  <a:latin typeface="Roboto Black" pitchFamily="2" charset="0"/>
                  <a:ea typeface="Roboto Black" pitchFamily="2" charset="0"/>
                </a:rPr>
                <a:t>Matrix Reordering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85785" y="3792211"/>
              <a:ext cx="3840844" cy="154112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84035" y="1526691"/>
              <a:ext cx="3244353" cy="162217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0D0D4D-740E-43EC-8EBD-D056F87FF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843" t="17509" r="33472" b="4323"/>
            <a:stretch/>
          </p:blipFill>
          <p:spPr>
            <a:xfrm>
              <a:off x="12204649" y="6746848"/>
              <a:ext cx="23192058" cy="12144731"/>
            </a:xfrm>
            <a:prstGeom prst="rect">
              <a:avLst/>
            </a:prstGeom>
            <a:effectLst>
              <a:outerShdw blurRad="88900" dist="2286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207DA-8BE9-4D0C-B761-00FF2B2CEF98}"/>
              </a:ext>
            </a:extLst>
          </p:cNvPr>
          <p:cNvSpPr/>
          <p:nvPr/>
        </p:nvSpPr>
        <p:spPr>
          <a:xfrm>
            <a:off x="131133" y="4753476"/>
            <a:ext cx="8473316" cy="338554"/>
          </a:xfrm>
          <a:prstGeom prst="rect">
            <a:avLst/>
          </a:prstGeom>
        </p:spPr>
        <p:txBody>
          <a:bodyPr wrap="square" lIns="182857">
            <a:spAutoFit/>
          </a:bodyPr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Dr. Michael Behrisch | </a:t>
            </a:r>
            <a:r>
              <a:rPr lang="en-US" sz="1600" dirty="0">
                <a:latin typeface="Roboto Black" panose="02000000000000000000" pitchFamily="2" charset="0"/>
                <a:ea typeface="Roboto Black" panose="02000000000000000000" pitchFamily="2" charset="0"/>
              </a:rPr>
              <a:t>@michaelbehrisch 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| 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  <a:hlinkClick r:id="rId6"/>
              </a:rPr>
              <a:t>m.behrisch@uu.nl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| michael.behrisch.info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7D39BBF-8EA8-4F33-BF7E-8F6C3CD25772}"/>
              </a:ext>
            </a:extLst>
          </p:cNvPr>
          <p:cNvGrpSpPr/>
          <p:nvPr/>
        </p:nvGrpSpPr>
        <p:grpSpPr>
          <a:xfrm>
            <a:off x="2699792" y="1419621"/>
            <a:ext cx="5747986" cy="3096344"/>
            <a:chOff x="2490240" y="3231544"/>
            <a:chExt cx="6264696" cy="129614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66C9D8B-8615-4885-9360-CA3D59DD4128}"/>
                </a:ext>
              </a:extLst>
            </p:cNvPr>
            <p:cNvSpPr/>
            <p:nvPr/>
          </p:nvSpPr>
          <p:spPr>
            <a:xfrm>
              <a:off x="2490240" y="3231544"/>
              <a:ext cx="6264696" cy="1296144"/>
            </a:xfrm>
            <a:prstGeom prst="roundRect">
              <a:avLst>
                <a:gd name="adj" fmla="val 228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800" dirty="0">
                  <a:latin typeface="Roboto Black" pitchFamily="2" charset="0"/>
                  <a:ea typeface="Roboto Black" pitchFamily="2" charset="0"/>
                </a:rPr>
                <a:t>Shameless</a:t>
              </a:r>
            </a:p>
            <a:p>
              <a:r>
                <a:rPr lang="en-US" sz="1800" dirty="0">
                  <a:latin typeface="Roboto Black" pitchFamily="2" charset="0"/>
                  <a:ea typeface="Roboto Black" pitchFamily="2" charset="0"/>
                </a:rPr>
                <a:t>Self-Advertising </a:t>
              </a:r>
              <a:endParaRPr lang="en-US" sz="1800" dirty="0">
                <a:latin typeface="Roboto Light" pitchFamily="2" charset="0"/>
                <a:ea typeface="Roboto Light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BAE56FF-704B-4568-92B6-464E35D8E6DD}"/>
                </a:ext>
              </a:extLst>
            </p:cNvPr>
            <p:cNvSpPr txBox="1"/>
            <p:nvPr/>
          </p:nvSpPr>
          <p:spPr>
            <a:xfrm>
              <a:off x="4923153" y="3507854"/>
              <a:ext cx="3217726" cy="66093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There are MANY open cool </a:t>
              </a:r>
              <a:br>
                <a:rPr lang="en-US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questions, also non-matrix related! </a:t>
              </a:r>
              <a:br>
                <a:rPr lang="en-US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br>
                <a:rPr lang="en-US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Contact me for </a:t>
              </a:r>
              <a:br>
                <a:rPr lang="en-US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Master Thesis Projects!</a:t>
              </a:r>
              <a:endParaRPr lang="en-NL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11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06199B6-A0AA-443E-926C-5D2195DC2128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3851" y="1213512"/>
            <a:ext cx="8467724" cy="3724009"/>
          </a:xfrm>
          <a:custGeom>
            <a:avLst/>
            <a:gdLst>
              <a:gd name="connsiteX0" fmla="*/ 98314 w 8467724"/>
              <a:gd name="connsiteY0" fmla="*/ 0 h 3724009"/>
              <a:gd name="connsiteX1" fmla="*/ 8369410 w 8467724"/>
              <a:gd name="connsiteY1" fmla="*/ 0 h 3724009"/>
              <a:gd name="connsiteX2" fmla="*/ 8467724 w 8467724"/>
              <a:gd name="connsiteY2" fmla="*/ 98314 h 3724009"/>
              <a:gd name="connsiteX3" fmla="*/ 8467724 w 8467724"/>
              <a:gd name="connsiteY3" fmla="*/ 3454064 h 3724009"/>
              <a:gd name="connsiteX4" fmla="*/ 8431335 w 8467724"/>
              <a:gd name="connsiteY4" fmla="*/ 3473815 h 3724009"/>
              <a:gd name="connsiteX5" fmla="*/ 8321385 w 8467724"/>
              <a:gd name="connsiteY5" fmla="*/ 3680606 h 3724009"/>
              <a:gd name="connsiteX6" fmla="*/ 8330148 w 8467724"/>
              <a:gd name="connsiteY6" fmla="*/ 3724009 h 3724009"/>
              <a:gd name="connsiteX7" fmla="*/ 98314 w 8467724"/>
              <a:gd name="connsiteY7" fmla="*/ 3724009 h 3724009"/>
              <a:gd name="connsiteX8" fmla="*/ 0 w 8467724"/>
              <a:gd name="connsiteY8" fmla="*/ 3625695 h 3724009"/>
              <a:gd name="connsiteX9" fmla="*/ 0 w 8467724"/>
              <a:gd name="connsiteY9" fmla="*/ 98314 h 3724009"/>
              <a:gd name="connsiteX10" fmla="*/ 98314 w 8467724"/>
              <a:gd name="connsiteY10" fmla="*/ 0 h 37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7724" h="3724009">
                <a:moveTo>
                  <a:pt x="98314" y="0"/>
                </a:moveTo>
                <a:lnTo>
                  <a:pt x="8369410" y="0"/>
                </a:lnTo>
                <a:cubicBezTo>
                  <a:pt x="8423707" y="0"/>
                  <a:pt x="8467724" y="44017"/>
                  <a:pt x="8467724" y="98314"/>
                </a:cubicBezTo>
                <a:lnTo>
                  <a:pt x="8467724" y="3454064"/>
                </a:lnTo>
                <a:lnTo>
                  <a:pt x="8431335" y="3473815"/>
                </a:lnTo>
                <a:cubicBezTo>
                  <a:pt x="8364999" y="3518630"/>
                  <a:pt x="8321385" y="3594525"/>
                  <a:pt x="8321385" y="3680606"/>
                </a:cubicBezTo>
                <a:lnTo>
                  <a:pt x="8330148" y="3724009"/>
                </a:lnTo>
                <a:lnTo>
                  <a:pt x="98314" y="3724009"/>
                </a:lnTo>
                <a:cubicBezTo>
                  <a:pt x="44017" y="3724009"/>
                  <a:pt x="0" y="3679992"/>
                  <a:pt x="0" y="3625695"/>
                </a:cubicBezTo>
                <a:lnTo>
                  <a:pt x="0" y="98314"/>
                </a:lnTo>
                <a:cubicBezTo>
                  <a:pt x="0" y="44017"/>
                  <a:pt x="44017" y="0"/>
                  <a:pt x="98314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56" name="Rectangle 16"/>
          <p:cNvSpPr>
            <a:spLocks noChangeArrowheads="1"/>
          </p:cNvSpPr>
          <p:nvPr/>
        </p:nvSpPr>
        <p:spPr bwMode="gray">
          <a:xfrm>
            <a:off x="489833" y="1679288"/>
            <a:ext cx="5994095" cy="3072244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  <a:cs typeface="Calibri" pitchFamily="34" charset="0"/>
            </a:endParaRPr>
          </a:p>
          <a:p>
            <a:pPr defTabSz="665075">
              <a:lnSpc>
                <a:spcPct val="90000"/>
              </a:lnSpc>
              <a:spcBef>
                <a:spcPct val="25000"/>
              </a:spcBef>
              <a:defRPr/>
            </a:pPr>
            <a:br>
              <a:rPr lang="en-US" sz="5019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  <a:cs typeface="Calibri" pitchFamily="34" charset="0"/>
              </a:rPr>
            </a:br>
            <a:endParaRPr lang="en-US" sz="5019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69" name="Rechteck 68"/>
          <p:cNvSpPr/>
          <p:nvPr/>
        </p:nvSpPr>
        <p:spPr>
          <a:xfrm>
            <a:off x="733061" y="1776553"/>
            <a:ext cx="443345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Overview </a:t>
            </a:r>
            <a:r>
              <a:rPr lang="en-US" sz="2000" b="1" dirty="0">
                <a:solidFill>
                  <a:prstClr val="black"/>
                </a:solidFill>
                <a:latin typeface="Roboto" pitchFamily="2" charset="0"/>
                <a:ea typeface="Roboto" pitchFamily="2" charset="0"/>
              </a:rPr>
              <a:t>independent</a:t>
            </a:r>
            <a: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 </a:t>
            </a:r>
            <a:b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</a:br>
            <a: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of matrix reordering. </a:t>
            </a:r>
          </a:p>
        </p:txBody>
      </p:sp>
      <p:sp>
        <p:nvSpPr>
          <p:cNvPr id="15" name="Rechteck 14"/>
          <p:cNvSpPr/>
          <p:nvPr/>
        </p:nvSpPr>
        <p:spPr>
          <a:xfrm>
            <a:off x="733061" y="2786220"/>
            <a:ext cx="443345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Higher level tasks </a:t>
            </a:r>
            <a:b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</a:br>
            <a:r>
              <a:rPr lang="en-US" sz="2000" b="1" dirty="0">
                <a:solidFill>
                  <a:prstClr val="black"/>
                </a:solidFill>
                <a:latin typeface="Roboto" pitchFamily="2" charset="0"/>
                <a:ea typeface="Roboto" pitchFamily="2" charset="0"/>
              </a:rPr>
              <a:t>require</a:t>
            </a:r>
            <a: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 an reordering</a:t>
            </a:r>
            <a:r>
              <a:rPr lang="en-US" sz="2000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.</a:t>
            </a:r>
            <a:endParaRPr lang="en-US" sz="2000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733061" y="3795887"/>
            <a:ext cx="443345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Other tasks only </a:t>
            </a:r>
            <a:r>
              <a:rPr lang="en-US" sz="2000" b="1" dirty="0">
                <a:solidFill>
                  <a:prstClr val="black"/>
                </a:solidFill>
                <a:latin typeface="Roboto" pitchFamily="2" charset="0"/>
                <a:ea typeface="Roboto" pitchFamily="2" charset="0"/>
              </a:rPr>
              <a:t>if </a:t>
            </a:r>
            <a:br>
              <a:rPr lang="en-US" sz="2000" b="1" dirty="0">
                <a:solidFill>
                  <a:prstClr val="black"/>
                </a:solidFill>
                <a:latin typeface="Roboto" pitchFamily="2" charset="0"/>
                <a:ea typeface="Roboto" pitchFamily="2" charset="0"/>
              </a:rPr>
            </a:br>
            <a:r>
              <a:rPr lang="en-US" sz="2000" b="1" dirty="0">
                <a:solidFill>
                  <a:prstClr val="black"/>
                </a:solidFill>
                <a:latin typeface="Roboto" pitchFamily="2" charset="0"/>
                <a:ea typeface="Roboto" pitchFamily="2" charset="0"/>
              </a:rPr>
              <a:t>patterns</a:t>
            </a:r>
            <a:r>
              <a:rPr lang="en-US" sz="20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 are </a:t>
            </a:r>
            <a:r>
              <a:rPr lang="en-US" sz="2000" b="1" dirty="0">
                <a:solidFill>
                  <a:prstClr val="black"/>
                </a:solidFill>
                <a:latin typeface="Roboto" pitchFamily="2" charset="0"/>
                <a:ea typeface="Roboto" pitchFamily="2" charset="0"/>
              </a:rPr>
              <a:t>visible</a:t>
            </a:r>
            <a:r>
              <a:rPr lang="en-US" sz="2000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.</a:t>
            </a:r>
          </a:p>
        </p:txBody>
      </p:sp>
      <p:pic>
        <p:nvPicPr>
          <p:cNvPr id="70" name="Picture 2" descr="  Matrix 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40" y="1635646"/>
            <a:ext cx="864000" cy="864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4" descr="  Matrix Plo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83" y="1635646"/>
            <a:ext cx="864000" cy="864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2" name="Picture 6" descr="  Matrix Plo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726" y="1635646"/>
            <a:ext cx="864000" cy="864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8" descr="  Matrix Plo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40" y="2643758"/>
            <a:ext cx="864000" cy="864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10" descr="  Matrix Plo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83" y="2643758"/>
            <a:ext cx="864000" cy="864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14" descr="  Matrix Plo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840" y="3651870"/>
            <a:ext cx="864000" cy="864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Picture 18" descr="  Matrix Plo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726" y="3651870"/>
            <a:ext cx="864000" cy="864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20" descr="  Matrix Plot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783" y="3651870"/>
            <a:ext cx="864000" cy="864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22" descr="  Matrix Plo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726" y="2643758"/>
            <a:ext cx="864000" cy="8640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Simultaneous</a:t>
            </a:r>
            <a:r>
              <a:rPr lang="en-US" sz="4000" dirty="0">
                <a:solidFill>
                  <a:srgbClr val="000000"/>
                </a:solidFill>
              </a:rPr>
              <a:t> Overview and Detail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4B905-8075-4142-908B-8D3F19CE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5236" y="4644736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27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415551B-4BA2-4D52-9319-F7188D14571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3851" y="1213512"/>
            <a:ext cx="8467724" cy="3724009"/>
          </a:xfrm>
          <a:custGeom>
            <a:avLst/>
            <a:gdLst>
              <a:gd name="connsiteX0" fmla="*/ 98314 w 8467724"/>
              <a:gd name="connsiteY0" fmla="*/ 0 h 3724009"/>
              <a:gd name="connsiteX1" fmla="*/ 8369410 w 8467724"/>
              <a:gd name="connsiteY1" fmla="*/ 0 h 3724009"/>
              <a:gd name="connsiteX2" fmla="*/ 8467724 w 8467724"/>
              <a:gd name="connsiteY2" fmla="*/ 98314 h 3724009"/>
              <a:gd name="connsiteX3" fmla="*/ 8467724 w 8467724"/>
              <a:gd name="connsiteY3" fmla="*/ 3454064 h 3724009"/>
              <a:gd name="connsiteX4" fmla="*/ 8431335 w 8467724"/>
              <a:gd name="connsiteY4" fmla="*/ 3473815 h 3724009"/>
              <a:gd name="connsiteX5" fmla="*/ 8321385 w 8467724"/>
              <a:gd name="connsiteY5" fmla="*/ 3680606 h 3724009"/>
              <a:gd name="connsiteX6" fmla="*/ 8330148 w 8467724"/>
              <a:gd name="connsiteY6" fmla="*/ 3724009 h 3724009"/>
              <a:gd name="connsiteX7" fmla="*/ 98314 w 8467724"/>
              <a:gd name="connsiteY7" fmla="*/ 3724009 h 3724009"/>
              <a:gd name="connsiteX8" fmla="*/ 0 w 8467724"/>
              <a:gd name="connsiteY8" fmla="*/ 3625695 h 3724009"/>
              <a:gd name="connsiteX9" fmla="*/ 0 w 8467724"/>
              <a:gd name="connsiteY9" fmla="*/ 98314 h 3724009"/>
              <a:gd name="connsiteX10" fmla="*/ 98314 w 8467724"/>
              <a:gd name="connsiteY10" fmla="*/ 0 h 37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67724" h="3724009">
                <a:moveTo>
                  <a:pt x="98314" y="0"/>
                </a:moveTo>
                <a:lnTo>
                  <a:pt x="8369410" y="0"/>
                </a:lnTo>
                <a:cubicBezTo>
                  <a:pt x="8423707" y="0"/>
                  <a:pt x="8467724" y="44017"/>
                  <a:pt x="8467724" y="98314"/>
                </a:cubicBezTo>
                <a:lnTo>
                  <a:pt x="8467724" y="3454064"/>
                </a:lnTo>
                <a:lnTo>
                  <a:pt x="8431335" y="3473815"/>
                </a:lnTo>
                <a:cubicBezTo>
                  <a:pt x="8364999" y="3518630"/>
                  <a:pt x="8321385" y="3594525"/>
                  <a:pt x="8321385" y="3680606"/>
                </a:cubicBezTo>
                <a:lnTo>
                  <a:pt x="8330148" y="3724009"/>
                </a:lnTo>
                <a:lnTo>
                  <a:pt x="98314" y="3724009"/>
                </a:lnTo>
                <a:cubicBezTo>
                  <a:pt x="44017" y="3724009"/>
                  <a:pt x="0" y="3679992"/>
                  <a:pt x="0" y="3625695"/>
                </a:cubicBezTo>
                <a:lnTo>
                  <a:pt x="0" y="98314"/>
                </a:lnTo>
                <a:cubicBezTo>
                  <a:pt x="0" y="44017"/>
                  <a:pt x="44017" y="0"/>
                  <a:pt x="98314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F262E52-E68E-4CAC-8367-0182ABBCBFB6}"/>
              </a:ext>
            </a:extLst>
          </p:cNvPr>
          <p:cNvSpPr/>
          <p:nvPr/>
        </p:nvSpPr>
        <p:spPr>
          <a:xfrm>
            <a:off x="4932040" y="2264176"/>
            <a:ext cx="3508120" cy="1800200"/>
          </a:xfrm>
          <a:prstGeom prst="roundRect">
            <a:avLst>
              <a:gd name="adj" fmla="val 3072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18D5E83-3F7A-4AD7-B1E3-FCD0AAAF12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616" y="2451725"/>
            <a:ext cx="3482968" cy="1607888"/>
          </a:xfrm>
          <a:prstGeom prst="roundRect">
            <a:avLst>
              <a:gd name="adj" fmla="val 3931"/>
            </a:avLst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510650C-F216-4735-B186-F6AB7FF233B9}"/>
              </a:ext>
            </a:extLst>
          </p:cNvPr>
          <p:cNvSpPr/>
          <p:nvPr/>
        </p:nvSpPr>
        <p:spPr>
          <a:xfrm>
            <a:off x="5948815" y="2830368"/>
            <a:ext cx="1254444" cy="11815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32A2E3E-A3A7-4589-8510-F75CFB47135F}"/>
              </a:ext>
            </a:extLst>
          </p:cNvPr>
          <p:cNvSpPr/>
          <p:nvPr/>
        </p:nvSpPr>
        <p:spPr>
          <a:xfrm>
            <a:off x="5348485" y="2306940"/>
            <a:ext cx="3039939" cy="12030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76190EF-05B4-4B6B-AFFA-C7DBE4A8639E}"/>
              </a:ext>
            </a:extLst>
          </p:cNvPr>
          <p:cNvSpPr/>
          <p:nvPr/>
        </p:nvSpPr>
        <p:spPr>
          <a:xfrm>
            <a:off x="4984433" y="2335639"/>
            <a:ext cx="72008" cy="7200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F2B2270-2B3B-4744-B404-3B63097544D0}"/>
              </a:ext>
            </a:extLst>
          </p:cNvPr>
          <p:cNvSpPr/>
          <p:nvPr/>
        </p:nvSpPr>
        <p:spPr>
          <a:xfrm>
            <a:off x="5102253" y="2335639"/>
            <a:ext cx="72008" cy="7200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C3BBD0C-1ABE-4BCD-ADCC-48F6249423E2}"/>
              </a:ext>
            </a:extLst>
          </p:cNvPr>
          <p:cNvSpPr/>
          <p:nvPr/>
        </p:nvSpPr>
        <p:spPr>
          <a:xfrm>
            <a:off x="5220072" y="2335639"/>
            <a:ext cx="72008" cy="7200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1" y="205979"/>
            <a:ext cx="8362949" cy="8572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Rows/Columns</a:t>
            </a:r>
            <a:r>
              <a:rPr lang="en-US" sz="31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can</a:t>
            </a:r>
            <a:r>
              <a:rPr lang="en-US" sz="18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be</a:t>
            </a:r>
            <a:r>
              <a:rPr lang="en-US" sz="2700" dirty="0">
                <a:solidFill>
                  <a:srgbClr val="000000"/>
                </a:solidFill>
                <a:latin typeface="Roboto Light" pitchFamily="2" charset="0"/>
                <a:ea typeface="Roboto Light" pitchFamily="2" charset="0"/>
              </a:rPr>
              <a:t> </a:t>
            </a:r>
            <a:r>
              <a:rPr lang="en-US" sz="4000" dirty="0">
                <a:solidFill>
                  <a:srgbClr val="000000"/>
                </a:solidFill>
              </a:rPr>
              <a:t>freely Reordered</a:t>
            </a:r>
            <a:endParaRPr lang="en-US" sz="4000" dirty="0">
              <a:solidFill>
                <a:srgbClr val="000000"/>
              </a:solidFill>
              <a:latin typeface="Roboto Light" pitchFamily="2" charset="0"/>
              <a:ea typeface="Roboto Light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47E64B3-5BB6-476A-8B72-35B738FA87D9}"/>
              </a:ext>
            </a:extLst>
          </p:cNvPr>
          <p:cNvCxnSpPr>
            <a:cxnSpLocks/>
          </p:cNvCxnSpPr>
          <p:nvPr/>
        </p:nvCxnSpPr>
        <p:spPr>
          <a:xfrm flipV="1">
            <a:off x="740030" y="4011910"/>
            <a:ext cx="5208785" cy="67685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910C00-7951-43B5-9E15-9CEF69B3FDC9}"/>
              </a:ext>
            </a:extLst>
          </p:cNvPr>
          <p:cNvCxnSpPr>
            <a:cxnSpLocks/>
          </p:cNvCxnSpPr>
          <p:nvPr/>
        </p:nvCxnSpPr>
        <p:spPr>
          <a:xfrm>
            <a:off x="4166450" y="1640272"/>
            <a:ext cx="3036809" cy="121457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511222-A1F3-4C7F-8C00-B20768ED06E2}"/>
              </a:ext>
            </a:extLst>
          </p:cNvPr>
          <p:cNvCxnSpPr>
            <a:cxnSpLocks/>
          </p:cNvCxnSpPr>
          <p:nvPr/>
        </p:nvCxnSpPr>
        <p:spPr>
          <a:xfrm flipV="1">
            <a:off x="4181475" y="4011910"/>
            <a:ext cx="3021784" cy="67685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E4486D-AEB6-4CDB-9A94-D70AA8EB5F12}"/>
              </a:ext>
            </a:extLst>
          </p:cNvPr>
          <p:cNvCxnSpPr>
            <a:cxnSpLocks/>
          </p:cNvCxnSpPr>
          <p:nvPr/>
        </p:nvCxnSpPr>
        <p:spPr>
          <a:xfrm>
            <a:off x="723900" y="1626373"/>
            <a:ext cx="5224915" cy="12039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DADFA71-3089-46F8-882F-DBD90A00D44A}"/>
              </a:ext>
            </a:extLst>
          </p:cNvPr>
          <p:cNvSpPr/>
          <p:nvPr/>
        </p:nvSpPr>
        <p:spPr>
          <a:xfrm>
            <a:off x="704850" y="1597798"/>
            <a:ext cx="3476625" cy="31051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ReorderingOptions">
            <a:hlinkClick r:id="" action="ppaction://media"/>
            <a:extLst>
              <a:ext uri="{FF2B5EF4-FFF2-40B4-BE49-F238E27FC236}">
                <a16:creationId xmlns:a16="http://schemas.microsoft.com/office/drawing/2014/main" id="{8C6BD543-8BBB-441D-A02C-7F841D6613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80"/>
                </p14:media>
              </p:ext>
            </p:extLst>
          </p:nvPr>
        </p:nvPicPr>
        <p:blipFill rotWithShape="1">
          <a:blip r:embed="rId6"/>
          <a:srcRect l="37570" t="31206" r="30262" b="23219"/>
          <a:stretch>
            <a:fillRect/>
          </a:stretch>
        </p:blipFill>
        <p:spPr>
          <a:xfrm>
            <a:off x="746975" y="1654454"/>
            <a:ext cx="3377350" cy="2990524"/>
          </a:xfrm>
          <a:prstGeom prst="rect">
            <a:avLst/>
          </a:prstGeom>
        </p:spPr>
      </p:pic>
      <p:sp>
        <p:nvSpPr>
          <p:cNvPr id="47" name="Rechteck 68">
            <a:extLst>
              <a:ext uri="{FF2B5EF4-FFF2-40B4-BE49-F238E27FC236}">
                <a16:creationId xmlns:a16="http://schemas.microsoft.com/office/drawing/2014/main" id="{907A4470-9BE7-4017-8C06-C8C4E9963838}"/>
              </a:ext>
            </a:extLst>
          </p:cNvPr>
          <p:cNvSpPr/>
          <p:nvPr/>
        </p:nvSpPr>
        <p:spPr>
          <a:xfrm>
            <a:off x="6181901" y="4110362"/>
            <a:ext cx="2970454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r>
              <a:rPr lang="en-US" sz="16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GUIRO </a:t>
            </a:r>
            <a:r>
              <a:rPr lang="en-US" sz="1600" b="1" dirty="0">
                <a:solidFill>
                  <a:prstClr val="black"/>
                </a:solidFill>
                <a:latin typeface="Roboto" pitchFamily="2" charset="0"/>
                <a:ea typeface="Roboto" pitchFamily="2" charset="0"/>
              </a:rPr>
              <a:t>Implementation</a:t>
            </a:r>
            <a:r>
              <a:rPr lang="en-US" sz="16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 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586FC1D3-F039-4422-BE9F-3923C279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203D4-1304-4429-86F1-89D669ED052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50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1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73287"/>
            <a:ext cx="7772400" cy="1102519"/>
          </a:xfrm>
        </p:spPr>
        <p:txBody>
          <a:bodyPr/>
          <a:lstStyle/>
          <a:p>
            <a:pPr algn="ctr"/>
            <a:r>
              <a:rPr lang="en-US" dirty="0"/>
              <a:t>Problem Statements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53818" y="3003261"/>
            <a:ext cx="540000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953818" y="3003261"/>
            <a:ext cx="1800000" cy="0"/>
          </a:xfrm>
          <a:prstGeom prst="line">
            <a:avLst/>
          </a:prstGeom>
          <a:ln>
            <a:solidFill>
              <a:srgbClr val="C8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74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4B905-8075-4142-908B-8D3F19CE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5236" y="4644736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7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CE3169-99A7-4A95-8607-14D5B8C3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General User / Teacher</a:t>
            </a:r>
            <a:endParaRPr lang="en-US" dirty="0"/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25C36DC9-4D9B-4F10-ABB4-CFFB2BCE66E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3450" y="1712863"/>
            <a:ext cx="7645350" cy="2573421"/>
          </a:xfrm>
          <a:custGeom>
            <a:avLst/>
            <a:gdLst>
              <a:gd name="connsiteX0" fmla="*/ 294258 w 33113923"/>
              <a:gd name="connsiteY0" fmla="*/ 0 h 11146129"/>
              <a:gd name="connsiteX1" fmla="*/ 1362937 w 33113923"/>
              <a:gd name="connsiteY1" fmla="*/ 0 h 11146129"/>
              <a:gd name="connsiteX2" fmla="*/ 1358395 w 33113923"/>
              <a:gd name="connsiteY2" fmla="*/ 89960 h 11146129"/>
              <a:gd name="connsiteX3" fmla="*/ 3518635 w 33113923"/>
              <a:gd name="connsiteY3" fmla="*/ 2250200 h 11146129"/>
              <a:gd name="connsiteX4" fmla="*/ 5678875 w 33113923"/>
              <a:gd name="connsiteY4" fmla="*/ 89960 h 11146129"/>
              <a:gd name="connsiteX5" fmla="*/ 5674332 w 33113923"/>
              <a:gd name="connsiteY5" fmla="*/ 0 h 11146129"/>
              <a:gd name="connsiteX6" fmla="*/ 32819663 w 33113923"/>
              <a:gd name="connsiteY6" fmla="*/ 0 h 11146129"/>
              <a:gd name="connsiteX7" fmla="*/ 33113923 w 33113923"/>
              <a:gd name="connsiteY7" fmla="*/ 294257 h 11146129"/>
              <a:gd name="connsiteX8" fmla="*/ 33113923 w 33113923"/>
              <a:gd name="connsiteY8" fmla="*/ 10851871 h 11146129"/>
              <a:gd name="connsiteX9" fmla="*/ 32819663 w 33113923"/>
              <a:gd name="connsiteY9" fmla="*/ 11146129 h 11146129"/>
              <a:gd name="connsiteX10" fmla="*/ 294258 w 33113923"/>
              <a:gd name="connsiteY10" fmla="*/ 11146129 h 11146129"/>
              <a:gd name="connsiteX11" fmla="*/ 0 w 33113923"/>
              <a:gd name="connsiteY11" fmla="*/ 10851871 h 11146129"/>
              <a:gd name="connsiteX12" fmla="*/ 0 w 33113923"/>
              <a:gd name="connsiteY12" fmla="*/ 294257 h 11146129"/>
              <a:gd name="connsiteX13" fmla="*/ 294258 w 33113923"/>
              <a:gd name="connsiteY13" fmla="*/ 0 h 1114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113923" h="11146129">
                <a:moveTo>
                  <a:pt x="294258" y="0"/>
                </a:moveTo>
                <a:lnTo>
                  <a:pt x="1362937" y="0"/>
                </a:lnTo>
                <a:lnTo>
                  <a:pt x="1358395" y="89960"/>
                </a:lnTo>
                <a:cubicBezTo>
                  <a:pt x="1358395" y="1283029"/>
                  <a:pt x="2325567" y="2250200"/>
                  <a:pt x="3518635" y="2250200"/>
                </a:cubicBezTo>
                <a:cubicBezTo>
                  <a:pt x="4711703" y="2250200"/>
                  <a:pt x="5678875" y="1283029"/>
                  <a:pt x="5678875" y="89960"/>
                </a:cubicBezTo>
                <a:lnTo>
                  <a:pt x="5674332" y="0"/>
                </a:lnTo>
                <a:lnTo>
                  <a:pt x="32819663" y="0"/>
                </a:lnTo>
                <a:cubicBezTo>
                  <a:pt x="32982179" y="0"/>
                  <a:pt x="33113923" y="131743"/>
                  <a:pt x="33113923" y="294257"/>
                </a:cubicBezTo>
                <a:lnTo>
                  <a:pt x="33113923" y="10851871"/>
                </a:lnTo>
                <a:cubicBezTo>
                  <a:pt x="33113923" y="11014385"/>
                  <a:pt x="32982179" y="11146129"/>
                  <a:pt x="32819663" y="11146129"/>
                </a:cubicBezTo>
                <a:lnTo>
                  <a:pt x="294258" y="11146129"/>
                </a:lnTo>
                <a:cubicBezTo>
                  <a:pt x="131744" y="11146129"/>
                  <a:pt x="0" y="11014385"/>
                  <a:pt x="0" y="10851871"/>
                </a:cubicBezTo>
                <a:lnTo>
                  <a:pt x="0" y="294257"/>
                </a:lnTo>
                <a:cubicBezTo>
                  <a:pt x="0" y="131743"/>
                  <a:pt x="131744" y="0"/>
                  <a:pt x="294258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172BAC-FC13-4585-9822-3238593D56DD}"/>
              </a:ext>
            </a:extLst>
          </p:cNvPr>
          <p:cNvSpPr/>
          <p:nvPr/>
        </p:nvSpPr>
        <p:spPr>
          <a:xfrm>
            <a:off x="1047077" y="1234876"/>
            <a:ext cx="997513" cy="9975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Roboto Black" pitchFamily="2" charset="0"/>
                <a:ea typeface="Roboto Black" pitchFamily="2" charset="0"/>
              </a:rPr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483A6-CB5F-4048-B8A1-BE2B85B26D22}"/>
              </a:ext>
            </a:extLst>
          </p:cNvPr>
          <p:cNvSpPr/>
          <p:nvPr/>
        </p:nvSpPr>
        <p:spPr>
          <a:xfrm>
            <a:off x="2483768" y="2499742"/>
            <a:ext cx="54287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7591">
              <a:defRPr/>
            </a:pPr>
            <a:r>
              <a:rPr lang="en-US" sz="36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Which</a:t>
            </a:r>
            <a:r>
              <a:rPr lang="en-US" sz="36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 matrix reordering</a:t>
            </a:r>
            <a:r>
              <a:rPr lang="en-US" sz="36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 algorithm</a:t>
            </a:r>
            <a:r>
              <a:rPr lang="en-US" sz="36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 to choose?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B44AE3-7F31-4195-9E49-77EE458A8288}"/>
              </a:ext>
            </a:extLst>
          </p:cNvPr>
          <p:cNvSpPr/>
          <p:nvPr/>
        </p:nvSpPr>
        <p:spPr>
          <a:xfrm>
            <a:off x="1068779" y="2652279"/>
            <a:ext cx="9541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prstClr val="black"/>
                </a:solidFill>
                <a:latin typeface="Font Awesome 5 Free Solid" panose="02000503000000000000" pitchFamily="50" charset="0"/>
              </a:rPr>
              <a:t></a:t>
            </a:r>
          </a:p>
        </p:txBody>
      </p:sp>
    </p:spTree>
    <p:extLst>
      <p:ext uri="{BB962C8B-B14F-4D97-AF65-F5344CB8AC3E}">
        <p14:creationId xmlns:p14="http://schemas.microsoft.com/office/powerpoint/2010/main" val="325181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4B905-8075-4142-908B-8D3F19CE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5236" y="4644736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8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CE3169-99A7-4A95-8607-14D5B8C3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000000"/>
                </a:solidFill>
              </a:rPr>
              <a:t>Network Analyst</a:t>
            </a:r>
            <a:endParaRPr lang="en-US" sz="4000" dirty="0">
              <a:solidFill>
                <a:srgbClr val="000000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25C36DC9-4D9B-4F10-ABB4-CFFB2BCE66E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3450" y="1712863"/>
            <a:ext cx="7645350" cy="2573421"/>
          </a:xfrm>
          <a:custGeom>
            <a:avLst/>
            <a:gdLst>
              <a:gd name="connsiteX0" fmla="*/ 294258 w 33113923"/>
              <a:gd name="connsiteY0" fmla="*/ 0 h 11146129"/>
              <a:gd name="connsiteX1" fmla="*/ 1362937 w 33113923"/>
              <a:gd name="connsiteY1" fmla="*/ 0 h 11146129"/>
              <a:gd name="connsiteX2" fmla="*/ 1358395 w 33113923"/>
              <a:gd name="connsiteY2" fmla="*/ 89960 h 11146129"/>
              <a:gd name="connsiteX3" fmla="*/ 3518635 w 33113923"/>
              <a:gd name="connsiteY3" fmla="*/ 2250200 h 11146129"/>
              <a:gd name="connsiteX4" fmla="*/ 5678875 w 33113923"/>
              <a:gd name="connsiteY4" fmla="*/ 89960 h 11146129"/>
              <a:gd name="connsiteX5" fmla="*/ 5674332 w 33113923"/>
              <a:gd name="connsiteY5" fmla="*/ 0 h 11146129"/>
              <a:gd name="connsiteX6" fmla="*/ 32819663 w 33113923"/>
              <a:gd name="connsiteY6" fmla="*/ 0 h 11146129"/>
              <a:gd name="connsiteX7" fmla="*/ 33113923 w 33113923"/>
              <a:gd name="connsiteY7" fmla="*/ 294257 h 11146129"/>
              <a:gd name="connsiteX8" fmla="*/ 33113923 w 33113923"/>
              <a:gd name="connsiteY8" fmla="*/ 10851871 h 11146129"/>
              <a:gd name="connsiteX9" fmla="*/ 32819663 w 33113923"/>
              <a:gd name="connsiteY9" fmla="*/ 11146129 h 11146129"/>
              <a:gd name="connsiteX10" fmla="*/ 294258 w 33113923"/>
              <a:gd name="connsiteY10" fmla="*/ 11146129 h 11146129"/>
              <a:gd name="connsiteX11" fmla="*/ 0 w 33113923"/>
              <a:gd name="connsiteY11" fmla="*/ 10851871 h 11146129"/>
              <a:gd name="connsiteX12" fmla="*/ 0 w 33113923"/>
              <a:gd name="connsiteY12" fmla="*/ 294257 h 11146129"/>
              <a:gd name="connsiteX13" fmla="*/ 294258 w 33113923"/>
              <a:gd name="connsiteY13" fmla="*/ 0 h 1114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113923" h="11146129">
                <a:moveTo>
                  <a:pt x="294258" y="0"/>
                </a:moveTo>
                <a:lnTo>
                  <a:pt x="1362937" y="0"/>
                </a:lnTo>
                <a:lnTo>
                  <a:pt x="1358395" y="89960"/>
                </a:lnTo>
                <a:cubicBezTo>
                  <a:pt x="1358395" y="1283029"/>
                  <a:pt x="2325567" y="2250200"/>
                  <a:pt x="3518635" y="2250200"/>
                </a:cubicBezTo>
                <a:cubicBezTo>
                  <a:pt x="4711703" y="2250200"/>
                  <a:pt x="5678875" y="1283029"/>
                  <a:pt x="5678875" y="89960"/>
                </a:cubicBezTo>
                <a:lnTo>
                  <a:pt x="5674332" y="0"/>
                </a:lnTo>
                <a:lnTo>
                  <a:pt x="32819663" y="0"/>
                </a:lnTo>
                <a:cubicBezTo>
                  <a:pt x="32982179" y="0"/>
                  <a:pt x="33113923" y="131743"/>
                  <a:pt x="33113923" y="294257"/>
                </a:cubicBezTo>
                <a:lnTo>
                  <a:pt x="33113923" y="10851871"/>
                </a:lnTo>
                <a:cubicBezTo>
                  <a:pt x="33113923" y="11014385"/>
                  <a:pt x="32982179" y="11146129"/>
                  <a:pt x="32819663" y="11146129"/>
                </a:cubicBezTo>
                <a:lnTo>
                  <a:pt x="294258" y="11146129"/>
                </a:lnTo>
                <a:cubicBezTo>
                  <a:pt x="131744" y="11146129"/>
                  <a:pt x="0" y="11014385"/>
                  <a:pt x="0" y="10851871"/>
                </a:cubicBezTo>
                <a:lnTo>
                  <a:pt x="0" y="294257"/>
                </a:lnTo>
                <a:cubicBezTo>
                  <a:pt x="0" y="131743"/>
                  <a:pt x="131744" y="0"/>
                  <a:pt x="294258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172BAC-FC13-4585-9822-3238593D56DD}"/>
              </a:ext>
            </a:extLst>
          </p:cNvPr>
          <p:cNvSpPr/>
          <p:nvPr/>
        </p:nvSpPr>
        <p:spPr>
          <a:xfrm>
            <a:off x="1047077" y="1234876"/>
            <a:ext cx="997513" cy="9975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Roboto Black" pitchFamily="2" charset="0"/>
                <a:ea typeface="Roboto Black" pitchFamily="2" charset="0"/>
              </a:rPr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483A6-CB5F-4048-B8A1-BE2B85B26D22}"/>
              </a:ext>
            </a:extLst>
          </p:cNvPr>
          <p:cNvSpPr/>
          <p:nvPr/>
        </p:nvSpPr>
        <p:spPr>
          <a:xfrm>
            <a:off x="2483768" y="2499742"/>
            <a:ext cx="54287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07591">
              <a:defRPr/>
            </a:pPr>
            <a:r>
              <a:rPr lang="en-US" sz="36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Which local patterns</a:t>
            </a:r>
            <a:r>
              <a:rPr lang="en-US" sz="36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 are</a:t>
            </a:r>
            <a:r>
              <a:rPr lang="en-US" sz="3600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 hidden </a:t>
            </a:r>
            <a:r>
              <a:rPr lang="en-US" sz="3600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in my data?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6E83C-A55E-4952-B59D-4309123C76E9}"/>
              </a:ext>
            </a:extLst>
          </p:cNvPr>
          <p:cNvSpPr/>
          <p:nvPr/>
        </p:nvSpPr>
        <p:spPr>
          <a:xfrm>
            <a:off x="1068779" y="2652279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prstClr val="black"/>
                </a:solidFill>
                <a:latin typeface="Font Awesome 5 Free Solid" panose="02000503000000000000" pitchFamily="50" charset="0"/>
              </a:rPr>
              <a:t></a:t>
            </a:r>
          </a:p>
        </p:txBody>
      </p:sp>
    </p:spTree>
    <p:extLst>
      <p:ext uri="{BB962C8B-B14F-4D97-AF65-F5344CB8AC3E}">
        <p14:creationId xmlns:p14="http://schemas.microsoft.com/office/powerpoint/2010/main" val="423762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hteck 40"/>
          <p:cNvSpPr/>
          <p:nvPr/>
        </p:nvSpPr>
        <p:spPr>
          <a:xfrm>
            <a:off x="6075284" y="62262"/>
            <a:ext cx="2424480" cy="25885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49403" indent="-249403" defTabSz="807591">
              <a:buFontTx/>
              <a:buAutoNum type="arabicParenR"/>
              <a:defRPr/>
            </a:pPr>
            <a:endParaRPr lang="en-US" sz="1018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4B905-8075-4142-908B-8D3F19CE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5236" y="4644736"/>
            <a:ext cx="498764" cy="498764"/>
          </a:xfrm>
        </p:spPr>
        <p:txBody>
          <a:bodyPr/>
          <a:lstStyle/>
          <a:p>
            <a:fld id="{8EF203D4-1304-4429-86F1-89D669ED0522}" type="slidenum">
              <a:rPr lang="de-DE" smtClean="0"/>
              <a:t>9</a:t>
            </a:fld>
            <a:endParaRPr lang="de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CE3169-99A7-4A95-8607-14D5B8C35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>
                <a:solidFill>
                  <a:srgbClr val="000000"/>
                </a:solidFill>
              </a:rPr>
              <a:t>Network Analyst</a:t>
            </a:r>
            <a:endParaRPr lang="en-US" sz="4000" dirty="0">
              <a:solidFill>
                <a:srgbClr val="000000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6" name="Freeform 18">
            <a:extLst>
              <a:ext uri="{FF2B5EF4-FFF2-40B4-BE49-F238E27FC236}">
                <a16:creationId xmlns:a16="http://schemas.microsoft.com/office/drawing/2014/main" id="{25C36DC9-4D9B-4F10-ABB4-CFFB2BCE66E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3450" y="1712863"/>
            <a:ext cx="7645350" cy="2573421"/>
          </a:xfrm>
          <a:custGeom>
            <a:avLst/>
            <a:gdLst>
              <a:gd name="connsiteX0" fmla="*/ 294258 w 33113923"/>
              <a:gd name="connsiteY0" fmla="*/ 0 h 11146129"/>
              <a:gd name="connsiteX1" fmla="*/ 1362937 w 33113923"/>
              <a:gd name="connsiteY1" fmla="*/ 0 h 11146129"/>
              <a:gd name="connsiteX2" fmla="*/ 1358395 w 33113923"/>
              <a:gd name="connsiteY2" fmla="*/ 89960 h 11146129"/>
              <a:gd name="connsiteX3" fmla="*/ 3518635 w 33113923"/>
              <a:gd name="connsiteY3" fmla="*/ 2250200 h 11146129"/>
              <a:gd name="connsiteX4" fmla="*/ 5678875 w 33113923"/>
              <a:gd name="connsiteY4" fmla="*/ 89960 h 11146129"/>
              <a:gd name="connsiteX5" fmla="*/ 5674332 w 33113923"/>
              <a:gd name="connsiteY5" fmla="*/ 0 h 11146129"/>
              <a:gd name="connsiteX6" fmla="*/ 32819663 w 33113923"/>
              <a:gd name="connsiteY6" fmla="*/ 0 h 11146129"/>
              <a:gd name="connsiteX7" fmla="*/ 33113923 w 33113923"/>
              <a:gd name="connsiteY7" fmla="*/ 294257 h 11146129"/>
              <a:gd name="connsiteX8" fmla="*/ 33113923 w 33113923"/>
              <a:gd name="connsiteY8" fmla="*/ 10851871 h 11146129"/>
              <a:gd name="connsiteX9" fmla="*/ 32819663 w 33113923"/>
              <a:gd name="connsiteY9" fmla="*/ 11146129 h 11146129"/>
              <a:gd name="connsiteX10" fmla="*/ 294258 w 33113923"/>
              <a:gd name="connsiteY10" fmla="*/ 11146129 h 11146129"/>
              <a:gd name="connsiteX11" fmla="*/ 0 w 33113923"/>
              <a:gd name="connsiteY11" fmla="*/ 10851871 h 11146129"/>
              <a:gd name="connsiteX12" fmla="*/ 0 w 33113923"/>
              <a:gd name="connsiteY12" fmla="*/ 294257 h 11146129"/>
              <a:gd name="connsiteX13" fmla="*/ 294258 w 33113923"/>
              <a:gd name="connsiteY13" fmla="*/ 0 h 11146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3113923" h="11146129">
                <a:moveTo>
                  <a:pt x="294258" y="0"/>
                </a:moveTo>
                <a:lnTo>
                  <a:pt x="1362937" y="0"/>
                </a:lnTo>
                <a:lnTo>
                  <a:pt x="1358395" y="89960"/>
                </a:lnTo>
                <a:cubicBezTo>
                  <a:pt x="1358395" y="1283029"/>
                  <a:pt x="2325567" y="2250200"/>
                  <a:pt x="3518635" y="2250200"/>
                </a:cubicBezTo>
                <a:cubicBezTo>
                  <a:pt x="4711703" y="2250200"/>
                  <a:pt x="5678875" y="1283029"/>
                  <a:pt x="5678875" y="89960"/>
                </a:cubicBezTo>
                <a:lnTo>
                  <a:pt x="5674332" y="0"/>
                </a:lnTo>
                <a:lnTo>
                  <a:pt x="32819663" y="0"/>
                </a:lnTo>
                <a:cubicBezTo>
                  <a:pt x="32982179" y="0"/>
                  <a:pt x="33113923" y="131743"/>
                  <a:pt x="33113923" y="294257"/>
                </a:cubicBezTo>
                <a:lnTo>
                  <a:pt x="33113923" y="10851871"/>
                </a:lnTo>
                <a:cubicBezTo>
                  <a:pt x="33113923" y="11014385"/>
                  <a:pt x="32982179" y="11146129"/>
                  <a:pt x="32819663" y="11146129"/>
                </a:cubicBezTo>
                <a:lnTo>
                  <a:pt x="294258" y="11146129"/>
                </a:lnTo>
                <a:cubicBezTo>
                  <a:pt x="131744" y="11146129"/>
                  <a:pt x="0" y="11014385"/>
                  <a:pt x="0" y="10851871"/>
                </a:cubicBezTo>
                <a:lnTo>
                  <a:pt x="0" y="294257"/>
                </a:lnTo>
                <a:cubicBezTo>
                  <a:pt x="0" y="131743"/>
                  <a:pt x="131744" y="0"/>
                  <a:pt x="294258" y="0"/>
                </a:cubicBezTo>
                <a:close/>
              </a:path>
            </a:pathLst>
          </a:custGeom>
          <a:solidFill>
            <a:schemeClr val="bg1">
              <a:alpha val="88000"/>
            </a:schemeClr>
          </a:solidFill>
          <a:ln w="12700" algn="ctr">
            <a:solidFill>
              <a:srgbClr val="EAC032"/>
            </a:solidFill>
            <a:prstDash val="dash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52364" rIns="0" bIns="0">
            <a:noAutofit/>
          </a:bodyPr>
          <a:lstStyle/>
          <a:p>
            <a:pPr marL="131629" defTabSz="807591">
              <a:lnSpc>
                <a:spcPct val="90000"/>
              </a:lnSpc>
              <a:spcAft>
                <a:spcPts val="727"/>
              </a:spcAft>
              <a:defRPr/>
            </a:pPr>
            <a:endParaRPr lang="en-US" sz="946" b="1" dirty="0">
              <a:solidFill>
                <a:prstClr val="black"/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4172BAC-FC13-4585-9822-3238593D56DD}"/>
              </a:ext>
            </a:extLst>
          </p:cNvPr>
          <p:cNvSpPr/>
          <p:nvPr/>
        </p:nvSpPr>
        <p:spPr>
          <a:xfrm>
            <a:off x="1047077" y="1234876"/>
            <a:ext cx="997513" cy="99751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07591">
              <a:defRPr/>
            </a:pPr>
            <a:r>
              <a:rPr lang="en-US" sz="5519" dirty="0">
                <a:solidFill>
                  <a:prstClr val="white">
                    <a:lumMod val="85000"/>
                  </a:prstClr>
                </a:solidFill>
                <a:latin typeface="Roboto Black" pitchFamily="2" charset="0"/>
                <a:ea typeface="Roboto Black" pitchFamily="2" charset="0"/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6E83C-A55E-4952-B59D-4309123C76E9}"/>
              </a:ext>
            </a:extLst>
          </p:cNvPr>
          <p:cNvSpPr/>
          <p:nvPr/>
        </p:nvSpPr>
        <p:spPr>
          <a:xfrm>
            <a:off x="1068779" y="2652279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4800" dirty="0">
                <a:solidFill>
                  <a:prstClr val="black"/>
                </a:solidFill>
                <a:latin typeface="Font Awesome 5 Free Solid" panose="02000503000000000000" pitchFamily="50" charset="0"/>
              </a:rPr>
              <a:t>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EA88F1-7E93-40D5-AB00-24CFBCE3E9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30155" r="62403" b="22596"/>
          <a:stretch/>
        </p:blipFill>
        <p:spPr>
          <a:xfrm>
            <a:off x="2332321" y="1850569"/>
            <a:ext cx="2752359" cy="24357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4F7230-29AD-4E20-B919-2A95F8FFCEB7}"/>
              </a:ext>
            </a:extLst>
          </p:cNvPr>
          <p:cNvSpPr/>
          <p:nvPr/>
        </p:nvSpPr>
        <p:spPr>
          <a:xfrm>
            <a:off x="5547383" y="2252107"/>
            <a:ext cx="2622834" cy="500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2655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Global </a:t>
            </a:r>
            <a:r>
              <a:rPr lang="en-US" sz="2655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patterns</a:t>
            </a:r>
            <a:r>
              <a:rPr lang="en-US" sz="2655" b="1" dirty="0">
                <a:solidFill>
                  <a:prstClr val="black"/>
                </a:solidFill>
                <a:latin typeface="Roboto Light" pitchFamily="2" charset="0"/>
                <a:ea typeface="Roboto Light" pitchFamily="2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1639FE-448B-4DC9-8E99-BAF8324F51AE}"/>
              </a:ext>
            </a:extLst>
          </p:cNvPr>
          <p:cNvSpPr/>
          <p:nvPr/>
        </p:nvSpPr>
        <p:spPr>
          <a:xfrm>
            <a:off x="5547383" y="3496045"/>
            <a:ext cx="2465740" cy="5009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07591">
              <a:defRPr/>
            </a:pPr>
            <a:r>
              <a:rPr lang="en-US" sz="2655" b="1" dirty="0">
                <a:solidFill>
                  <a:prstClr val="black"/>
                </a:solidFill>
                <a:latin typeface="Roboto Black" pitchFamily="2" charset="0"/>
                <a:ea typeface="Roboto Black" pitchFamily="2" charset="0"/>
              </a:rPr>
              <a:t>Local </a:t>
            </a:r>
            <a:r>
              <a:rPr lang="en-US" sz="2655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patterns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68ED7A-715E-47D8-87A1-CCFBAAA3578D}"/>
              </a:ext>
            </a:extLst>
          </p:cNvPr>
          <p:cNvCxnSpPr/>
          <p:nvPr/>
        </p:nvCxnSpPr>
        <p:spPr>
          <a:xfrm>
            <a:off x="6516216" y="2879215"/>
            <a:ext cx="0" cy="469165"/>
          </a:xfrm>
          <a:prstGeom prst="straightConnector1">
            <a:avLst/>
          </a:prstGeom>
          <a:ln w="952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80115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7A24607A926D41BB7BB68DF1261986" ma:contentTypeVersion="2" ma:contentTypeDescription="Create a new document." ma:contentTypeScope="" ma:versionID="d0c6d617234bf2cb18098bfe13444f95">
  <xsd:schema xmlns:xsd="http://www.w3.org/2001/XMLSchema" xmlns:xs="http://www.w3.org/2001/XMLSchema" xmlns:p="http://schemas.microsoft.com/office/2006/metadata/properties" xmlns:ns2="2582c4bc-1c4f-4156-8d4d-dee05896669b" targetNamespace="http://schemas.microsoft.com/office/2006/metadata/properties" ma:root="true" ma:fieldsID="cdd1cd05772935f39b3723b405695f32" ns2:_="">
    <xsd:import namespace="2582c4bc-1c4f-4156-8d4d-dee0589666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82c4bc-1c4f-4156-8d4d-dee0589666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20471B-7597-4235-B226-0BE8B28B4E15}"/>
</file>

<file path=customXml/itemProps2.xml><?xml version="1.0" encoding="utf-8"?>
<ds:datastoreItem xmlns:ds="http://schemas.openxmlformats.org/officeDocument/2006/customXml" ds:itemID="{FA9743FF-BFDE-4D6A-8D42-05F7B0E77FDB}"/>
</file>

<file path=customXml/itemProps3.xml><?xml version="1.0" encoding="utf-8"?>
<ds:datastoreItem xmlns:ds="http://schemas.openxmlformats.org/officeDocument/2006/customXml" ds:itemID="{CC5B340C-310B-4A70-804F-5F9EB02FC1B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2168</Words>
  <Application>Microsoft Office PowerPoint</Application>
  <PresentationFormat>On-screen Show (16:9)</PresentationFormat>
  <Paragraphs>738</Paragraphs>
  <Slides>39</Slides>
  <Notes>33</Notes>
  <HiddenSlides>2</HiddenSlides>
  <MMClips>4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Bradley Hand ITC</vt:lpstr>
      <vt:lpstr>Calibri</vt:lpstr>
      <vt:lpstr>Font Awesome 5 Free Solid</vt:lpstr>
      <vt:lpstr>OfficinaSansITCStd Book</vt:lpstr>
      <vt:lpstr>Roboto</vt:lpstr>
      <vt:lpstr>Roboto Black</vt:lpstr>
      <vt:lpstr>Roboto Bold</vt:lpstr>
      <vt:lpstr>Roboto Light</vt:lpstr>
      <vt:lpstr>Roboto Thin</vt:lpstr>
      <vt:lpstr>Times New Roman</vt:lpstr>
      <vt:lpstr>Larissa</vt:lpstr>
      <vt:lpstr>Custom Design</vt:lpstr>
      <vt:lpstr>PowerPoint Presentation</vt:lpstr>
      <vt:lpstr>Compact representation</vt:lpstr>
      <vt:lpstr>No Overplotting Issues</vt:lpstr>
      <vt:lpstr>Simultaneous Overview and Detail</vt:lpstr>
      <vt:lpstr>Rows/Columns can be freely Reordered</vt:lpstr>
      <vt:lpstr>Problem Statements</vt:lpstr>
      <vt:lpstr>General User / Teacher</vt:lpstr>
      <vt:lpstr>Network Analyst</vt:lpstr>
      <vt:lpstr>Network Analyst</vt:lpstr>
      <vt:lpstr>Algorithm Designer</vt:lpstr>
      <vt:lpstr>Related Work</vt:lpstr>
      <vt:lpstr>Related Work</vt:lpstr>
      <vt:lpstr>Related Work</vt:lpstr>
      <vt:lpstr>Related Work</vt:lpstr>
      <vt:lpstr>Related Work</vt:lpstr>
      <vt:lpstr>Approach</vt:lpstr>
      <vt:lpstr>PowerPoint Presentation</vt:lpstr>
      <vt:lpstr>PowerPoint Presentation</vt:lpstr>
      <vt:lpstr>PowerPoint Presentation</vt:lpstr>
      <vt:lpstr>Opening and Steering of the Black-Box</vt:lpstr>
      <vt:lpstr>Opening and Steering of the Black-Box</vt:lpstr>
      <vt:lpstr>Opening and Steering of the Black-Box</vt:lpstr>
      <vt:lpstr>Opening and Steering of the Black-Box</vt:lpstr>
      <vt:lpstr>PowerPoint Presentation</vt:lpstr>
      <vt:lpstr>But… How do I know what to optimize?</vt:lpstr>
      <vt:lpstr>But… How do I know what to optimize?</vt:lpstr>
      <vt:lpstr>But… How do I know what to optimize?</vt:lpstr>
      <vt:lpstr>But… How do I know what to optimize?</vt:lpstr>
      <vt:lpstr>PowerPoint Presentation</vt:lpstr>
      <vt:lpstr>PowerPoint Presentation</vt:lpstr>
      <vt:lpstr>Evaluation/Results</vt:lpstr>
      <vt:lpstr>Evaluation</vt:lpstr>
      <vt:lpstr>Evaluation</vt:lpstr>
      <vt:lpstr>Summary</vt:lpstr>
      <vt:lpstr>Guiro Contributions</vt:lpstr>
      <vt:lpstr>Guiro Contributions</vt:lpstr>
      <vt:lpstr>Guiro Contributions</vt:lpstr>
      <vt:lpstr>Guiro Contributions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Behrisch, M. (Michael)</cp:lastModifiedBy>
  <cp:revision>176</cp:revision>
  <cp:lastPrinted>2019-03-13T02:25:05Z</cp:lastPrinted>
  <dcterms:created xsi:type="dcterms:W3CDTF">2012-12-09T09:13:49Z</dcterms:created>
  <dcterms:modified xsi:type="dcterms:W3CDTF">2020-11-11T16:17:48Z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0x010100887A24607A926D41BB7BB68DF1261986</vt:lpwstr>
  </property>
</Properties>
</file>